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5" r:id="rId3"/>
    <p:sldId id="267" r:id="rId4"/>
    <p:sldId id="258" r:id="rId5"/>
    <p:sldId id="262" r:id="rId6"/>
    <p:sldId id="261" r:id="rId7"/>
    <p:sldId id="259" r:id="rId8"/>
    <p:sldId id="263" r:id="rId9"/>
    <p:sldId id="260" r:id="rId10"/>
    <p:sldId id="264" r:id="rId11"/>
    <p:sldId id="256" r:id="rId12"/>
    <p:sldId id="266" r:id="rId13"/>
  </p:sldIdLst>
  <p:sldSz cx="9144000" cy="5143500" type="screen16x9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AE99"/>
    <a:srgbClr val="7BA7CB"/>
    <a:srgbClr val="D5C357"/>
    <a:srgbClr val="C5B65B"/>
    <a:srgbClr val="A68E7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9548" autoAdjust="0"/>
  </p:normalViewPr>
  <p:slideViewPr>
    <p:cSldViewPr>
      <p:cViewPr varScale="1">
        <p:scale>
          <a:sx n="157" d="100"/>
          <a:sy n="157" d="100"/>
        </p:scale>
        <p:origin x="-294" y="-9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1597821"/>
            <a:ext cx="7772400" cy="1102519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57D539-33DF-4F66-A899-ED33E8DA2CCF}" type="datetimeFigureOut">
              <a:rPr lang="de-DE" smtClean="0"/>
              <a:t>10.11.2015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02EED-1E3A-4981-986D-54DF182DB58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906395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57D539-33DF-4F66-A899-ED33E8DA2CCF}" type="datetimeFigureOut">
              <a:rPr lang="de-DE" smtClean="0"/>
              <a:t>10.11.2015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02EED-1E3A-4981-986D-54DF182DB58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793898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154783"/>
            <a:ext cx="2057400" cy="3290888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154783"/>
            <a:ext cx="6019800" cy="3290888"/>
          </a:xfrm>
        </p:spPr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57D539-33DF-4F66-A899-ED33E8DA2CCF}" type="datetimeFigureOut">
              <a:rPr lang="de-DE" smtClean="0"/>
              <a:t>10.11.2015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02EED-1E3A-4981-986D-54DF182DB58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024741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57D539-33DF-4F66-A899-ED33E8DA2CCF}" type="datetimeFigureOut">
              <a:rPr lang="de-DE" smtClean="0"/>
              <a:t>10.11.2015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02EED-1E3A-4981-986D-54DF182DB58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826213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57D539-33DF-4F66-A899-ED33E8DA2CCF}" type="datetimeFigureOut">
              <a:rPr lang="de-DE" smtClean="0"/>
              <a:t>10.11.2015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02EED-1E3A-4981-986D-54DF182DB58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374405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900115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900115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57D539-33DF-4F66-A899-ED33E8DA2CCF}" type="datetimeFigureOut">
              <a:rPr lang="de-DE" smtClean="0"/>
              <a:t>10.11.2015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02EED-1E3A-4981-986D-54DF182DB58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076147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30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30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57D539-33DF-4F66-A899-ED33E8DA2CCF}" type="datetimeFigureOut">
              <a:rPr lang="de-DE" smtClean="0"/>
              <a:t>10.11.2015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02EED-1E3A-4981-986D-54DF182DB58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695363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57D539-33DF-4F66-A899-ED33E8DA2CCF}" type="datetimeFigureOut">
              <a:rPr lang="de-DE" smtClean="0"/>
              <a:t>10.11.2015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02EED-1E3A-4981-986D-54DF182DB58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479423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57D539-33DF-4F66-A899-ED33E8DA2CCF}" type="datetimeFigureOut">
              <a:rPr lang="de-DE" smtClean="0"/>
              <a:t>10.11.2015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02EED-1E3A-4981-986D-54DF182DB58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342809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5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04790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5" y="1076328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57D539-33DF-4F66-A899-ED33E8DA2CCF}" type="datetimeFigureOut">
              <a:rPr lang="de-DE" smtClean="0"/>
              <a:t>10.11.2015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02EED-1E3A-4981-986D-54DF182DB58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219608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4025505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57D539-33DF-4F66-A899-ED33E8DA2CCF}" type="datetimeFigureOut">
              <a:rPr lang="de-DE" smtClean="0"/>
              <a:t>10.11.2015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02EED-1E3A-4981-986D-54DF182DB58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207473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57D539-33DF-4F66-A899-ED33E8DA2CCF}" type="datetimeFigureOut">
              <a:rPr lang="de-DE" smtClean="0"/>
              <a:t>10.11.2015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02EED-1E3A-4981-986D-54DF182DB58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442928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microsoft.com/office/2007/relationships/hdphoto" Target="../media/hdphoto4.wdp"/><Relationship Id="rId7" Type="http://schemas.openxmlformats.org/officeDocument/2006/relationships/image" Target="../media/image2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microsoft.com/office/2007/relationships/hdphoto" Target="../media/hdphoto5.wdp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microsoft.com/office/2007/relationships/hdphoto" Target="../media/hdphoto3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5" y="2"/>
            <a:ext cx="9142413" cy="5141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 descr="C:\Users\Sherri\Documents\MicroFair\artwork\microfair_logo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860032" y="195486"/>
            <a:ext cx="3703045" cy="3604739"/>
          </a:xfrm>
          <a:prstGeom prst="rect">
            <a:avLst/>
          </a:prstGeom>
          <a:noFill/>
        </p:spPr>
      </p:pic>
      <p:sp>
        <p:nvSpPr>
          <p:cNvPr id="4" name="Textfeld 3"/>
          <p:cNvSpPr txBox="1"/>
          <p:nvPr/>
        </p:nvSpPr>
        <p:spPr>
          <a:xfrm>
            <a:off x="323528" y="555526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/>
              <a:t>Irina H.</a:t>
            </a:r>
            <a:endParaRPr lang="de-DE" b="1" dirty="0"/>
          </a:p>
        </p:txBody>
      </p:sp>
      <p:sp>
        <p:nvSpPr>
          <p:cNvPr id="5" name="Textfeld 4"/>
          <p:cNvSpPr txBox="1"/>
          <p:nvPr/>
        </p:nvSpPr>
        <p:spPr>
          <a:xfrm>
            <a:off x="1547664" y="555526"/>
            <a:ext cx="30963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/>
              <a:t>Design-Dokument Entwurf, Logo, Typografie, Recherche</a:t>
            </a:r>
            <a:endParaRPr lang="de-DE" b="1" dirty="0"/>
          </a:p>
        </p:txBody>
      </p:sp>
      <p:sp>
        <p:nvSpPr>
          <p:cNvPr id="6" name="Textfeld 5"/>
          <p:cNvSpPr txBox="1"/>
          <p:nvPr/>
        </p:nvSpPr>
        <p:spPr>
          <a:xfrm>
            <a:off x="323528" y="1491630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/>
              <a:t>Ronja B.</a:t>
            </a:r>
            <a:endParaRPr lang="de-DE" b="1" dirty="0"/>
          </a:p>
        </p:txBody>
      </p:sp>
      <p:sp>
        <p:nvSpPr>
          <p:cNvPr id="7" name="Textfeld 6"/>
          <p:cNvSpPr txBox="1"/>
          <p:nvPr/>
        </p:nvSpPr>
        <p:spPr>
          <a:xfrm>
            <a:off x="1547664" y="1491630"/>
            <a:ext cx="36724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/>
              <a:t>Animation, Datenverwaltung, Spielmechanik &amp; -mechanismus</a:t>
            </a:r>
            <a:endParaRPr lang="de-DE" b="1" dirty="0"/>
          </a:p>
        </p:txBody>
      </p:sp>
      <p:sp>
        <p:nvSpPr>
          <p:cNvPr id="8" name="Textfeld 7"/>
          <p:cNvSpPr txBox="1"/>
          <p:nvPr/>
        </p:nvSpPr>
        <p:spPr>
          <a:xfrm>
            <a:off x="323528" y="2355726"/>
            <a:ext cx="122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/>
              <a:t>Michael K.</a:t>
            </a:r>
            <a:endParaRPr lang="de-DE" b="1" dirty="0"/>
          </a:p>
        </p:txBody>
      </p:sp>
      <p:sp>
        <p:nvSpPr>
          <p:cNvPr id="9" name="Textfeld 8"/>
          <p:cNvSpPr txBox="1"/>
          <p:nvPr/>
        </p:nvSpPr>
        <p:spPr>
          <a:xfrm>
            <a:off x="1547664" y="2355726"/>
            <a:ext cx="36724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/>
              <a:t>Spielfelddesign, Prototyp, Konzeptskizzen, Spielmechanik</a:t>
            </a:r>
            <a:endParaRPr lang="de-DE" b="1" dirty="0"/>
          </a:p>
        </p:txBody>
      </p:sp>
      <p:sp>
        <p:nvSpPr>
          <p:cNvPr id="10" name="Textfeld 9"/>
          <p:cNvSpPr txBox="1"/>
          <p:nvPr/>
        </p:nvSpPr>
        <p:spPr>
          <a:xfrm>
            <a:off x="323528" y="3291830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/>
              <a:t>Christina K.</a:t>
            </a:r>
            <a:endParaRPr lang="de-DE" b="1" dirty="0"/>
          </a:p>
        </p:txBody>
      </p:sp>
      <p:sp>
        <p:nvSpPr>
          <p:cNvPr id="11" name="Textfeld 10"/>
          <p:cNvSpPr txBox="1"/>
          <p:nvPr/>
        </p:nvSpPr>
        <p:spPr>
          <a:xfrm>
            <a:off x="1547664" y="3291830"/>
            <a:ext cx="36724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/>
              <a:t>Design-Dokument Finalisierung, Prototyp, Material</a:t>
            </a:r>
          </a:p>
        </p:txBody>
      </p:sp>
      <p:sp>
        <p:nvSpPr>
          <p:cNvPr id="12" name="Textfeld 11"/>
          <p:cNvSpPr txBox="1"/>
          <p:nvPr/>
        </p:nvSpPr>
        <p:spPr>
          <a:xfrm>
            <a:off x="323528" y="4033485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/>
              <a:t>Fabian S.</a:t>
            </a:r>
            <a:endParaRPr lang="de-DE" b="1" dirty="0"/>
          </a:p>
        </p:txBody>
      </p:sp>
      <p:sp>
        <p:nvSpPr>
          <p:cNvPr id="13" name="Textfeld 12"/>
          <p:cNvSpPr txBox="1"/>
          <p:nvPr/>
        </p:nvSpPr>
        <p:spPr>
          <a:xfrm>
            <a:off x="1547664" y="4033485"/>
            <a:ext cx="36724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/>
              <a:t>Lead Design, Konzeptskizzen, Präsentation, Teamkoordination</a:t>
            </a:r>
            <a:endParaRPr lang="de-DE" b="1" dirty="0"/>
          </a:p>
        </p:txBody>
      </p:sp>
      <p:sp>
        <p:nvSpPr>
          <p:cNvPr id="14" name="Textfeld 13"/>
          <p:cNvSpPr txBox="1"/>
          <p:nvPr/>
        </p:nvSpPr>
        <p:spPr>
          <a:xfrm>
            <a:off x="7898436" y="3651870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err="1" smtClean="0"/>
              <a:t>IR</a:t>
            </a:r>
            <a:r>
              <a:rPr lang="de-DE" sz="1400" b="1" dirty="0" err="1" smtClean="0">
                <a:solidFill>
                  <a:schemeClr val="accent6">
                    <a:lumMod val="75000"/>
                  </a:schemeClr>
                </a:solidFill>
              </a:rPr>
              <a:t>ina</a:t>
            </a:r>
            <a:endParaRPr lang="de-DE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9" name="Textfeld 18"/>
          <p:cNvSpPr txBox="1"/>
          <p:nvPr/>
        </p:nvSpPr>
        <p:spPr>
          <a:xfrm>
            <a:off x="7084073" y="3651870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err="1" smtClean="0"/>
              <a:t>FA</a:t>
            </a:r>
            <a:r>
              <a:rPr lang="de-DE" sz="1400" b="1" dirty="0" err="1" smtClean="0">
                <a:solidFill>
                  <a:schemeClr val="accent6">
                    <a:lumMod val="75000"/>
                  </a:schemeClr>
                </a:solidFill>
              </a:rPr>
              <a:t>bian</a:t>
            </a:r>
            <a:endParaRPr lang="de-DE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6284456" y="3651870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err="1" smtClean="0"/>
              <a:t>RO</a:t>
            </a:r>
            <a:r>
              <a:rPr lang="de-DE" sz="1400" b="1" dirty="0" err="1" smtClean="0">
                <a:solidFill>
                  <a:schemeClr val="accent6">
                    <a:lumMod val="75000"/>
                  </a:schemeClr>
                </a:solidFill>
              </a:rPr>
              <a:t>nja</a:t>
            </a:r>
            <a:endParaRPr lang="de-DE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1" name="Textfeld 20"/>
          <p:cNvSpPr txBox="1"/>
          <p:nvPr/>
        </p:nvSpPr>
        <p:spPr>
          <a:xfrm>
            <a:off x="5536240" y="3651870"/>
            <a:ext cx="1204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/>
              <a:t>C</a:t>
            </a:r>
            <a:r>
              <a:rPr lang="de-DE" sz="1400" b="1" dirty="0" smtClean="0">
                <a:solidFill>
                  <a:schemeClr val="accent6">
                    <a:lumMod val="75000"/>
                  </a:schemeClr>
                </a:solidFill>
              </a:rPr>
              <a:t>hristina</a:t>
            </a:r>
            <a:endParaRPr lang="de-DE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2" name="Textfeld 21"/>
          <p:cNvSpPr txBox="1"/>
          <p:nvPr/>
        </p:nvSpPr>
        <p:spPr>
          <a:xfrm>
            <a:off x="4845964" y="3642578"/>
            <a:ext cx="1204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err="1" smtClean="0"/>
              <a:t>MI</a:t>
            </a:r>
            <a:r>
              <a:rPr lang="de-DE" sz="1400" b="1" dirty="0" err="1" smtClean="0">
                <a:solidFill>
                  <a:schemeClr val="accent6">
                    <a:lumMod val="75000"/>
                  </a:schemeClr>
                </a:solidFill>
              </a:rPr>
              <a:t>chael</a:t>
            </a:r>
            <a:endParaRPr lang="de-DE" sz="1400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86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Ellipse 26"/>
          <p:cNvSpPr/>
          <p:nvPr/>
        </p:nvSpPr>
        <p:spPr>
          <a:xfrm rot="207199">
            <a:off x="5481883" y="3888819"/>
            <a:ext cx="3657843" cy="373304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Ellipse 18"/>
          <p:cNvSpPr/>
          <p:nvPr/>
        </p:nvSpPr>
        <p:spPr>
          <a:xfrm>
            <a:off x="-324544" y="4610834"/>
            <a:ext cx="9721079" cy="496867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104" name="Picture 8" descr="I:\Neuer Ordner\Work\MI15 GIE Spielprojekt\Meilenstein2\mat\morale slipped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45352">
            <a:off x="6018372" y="3310775"/>
            <a:ext cx="2943338" cy="1241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feld 3"/>
          <p:cNvSpPr txBox="1"/>
          <p:nvPr/>
        </p:nvSpPr>
        <p:spPr>
          <a:xfrm>
            <a:off x="0" y="23709"/>
            <a:ext cx="91440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e-DE" sz="3200" b="1" spc="300" dirty="0" smtClean="0">
                <a:ln>
                  <a:solidFill>
                    <a:schemeClr val="tx1"/>
                  </a:solidFill>
                </a:ln>
                <a:solidFill>
                  <a:srgbClr val="CCAE99"/>
                </a:solidFill>
              </a:rPr>
              <a:t>STORY</a:t>
            </a:r>
            <a:endParaRPr lang="de-DE" sz="3200" b="1" spc="300" dirty="0">
              <a:ln>
                <a:solidFill>
                  <a:schemeClr val="tx1"/>
                </a:solidFill>
              </a:ln>
              <a:solidFill>
                <a:srgbClr val="CCAE99"/>
              </a:solidFill>
            </a:endParaRPr>
          </a:p>
        </p:txBody>
      </p:sp>
      <p:sp>
        <p:nvSpPr>
          <p:cNvPr id="30" name="Textfeld 29"/>
          <p:cNvSpPr txBox="1"/>
          <p:nvPr/>
        </p:nvSpPr>
        <p:spPr>
          <a:xfrm>
            <a:off x="323528" y="627534"/>
            <a:ext cx="18814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>
                <a:solidFill>
                  <a:schemeClr val="bg1"/>
                </a:solidFill>
              </a:rPr>
              <a:t>Story-Elemente:</a:t>
            </a:r>
          </a:p>
        </p:txBody>
      </p:sp>
      <p:sp>
        <p:nvSpPr>
          <p:cNvPr id="12" name="Textfeld 11"/>
          <p:cNvSpPr txBox="1"/>
          <p:nvPr/>
        </p:nvSpPr>
        <p:spPr>
          <a:xfrm>
            <a:off x="323527" y="936759"/>
            <a:ext cx="5563281" cy="2139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de-DE" b="1" dirty="0" smtClean="0">
                <a:solidFill>
                  <a:srgbClr val="CCAE99"/>
                </a:solidFill>
              </a:rPr>
              <a:t>Größte Errungenschaft einer zerfallenen Zivilisation</a:t>
            </a:r>
          </a:p>
          <a:p>
            <a:pPr>
              <a:spcBef>
                <a:spcPts val="600"/>
              </a:spcBef>
            </a:pPr>
            <a:r>
              <a:rPr lang="de-DE" b="1" dirty="0" smtClean="0">
                <a:solidFill>
                  <a:srgbClr val="CCAE99"/>
                </a:solidFill>
              </a:rPr>
              <a:t>Unermessliche Reichtümer, ungeahnte Technologien</a:t>
            </a:r>
          </a:p>
          <a:p>
            <a:pPr>
              <a:spcBef>
                <a:spcPts val="600"/>
              </a:spcBef>
            </a:pPr>
            <a:r>
              <a:rPr lang="de-DE" b="1" dirty="0" smtClean="0">
                <a:solidFill>
                  <a:schemeClr val="accent6">
                    <a:lumMod val="75000"/>
                  </a:schemeClr>
                </a:solidFill>
              </a:rPr>
              <a:t>Unwissende, tollkühne Plünderer wagen sich dorthin</a:t>
            </a:r>
          </a:p>
          <a:p>
            <a:pPr>
              <a:spcBef>
                <a:spcPts val="600"/>
              </a:spcBef>
            </a:pPr>
            <a:r>
              <a:rPr lang="de-DE" b="1" dirty="0" smtClean="0">
                <a:solidFill>
                  <a:schemeClr val="accent6">
                    <a:lumMod val="75000"/>
                  </a:schemeClr>
                </a:solidFill>
              </a:rPr>
              <a:t>Hüter hat die Aufgabe, die Eindringlinge zu vernichten</a:t>
            </a:r>
            <a:endParaRPr lang="de-DE" b="1" dirty="0">
              <a:solidFill>
                <a:schemeClr val="accent6">
                  <a:lumMod val="75000"/>
                </a:schemeClr>
              </a:solidFill>
            </a:endParaRPr>
          </a:p>
          <a:p>
            <a:pPr>
              <a:spcBef>
                <a:spcPts val="600"/>
              </a:spcBef>
            </a:pPr>
            <a:r>
              <a:rPr lang="de-DE" b="1" dirty="0" smtClean="0">
                <a:solidFill>
                  <a:schemeClr val="accent6"/>
                </a:solidFill>
              </a:rPr>
              <a:t>Im Kampf um Überleben und Reichtum schwindet Moral</a:t>
            </a:r>
          </a:p>
          <a:p>
            <a:pPr>
              <a:spcBef>
                <a:spcPts val="600"/>
              </a:spcBef>
            </a:pPr>
            <a:endParaRPr lang="de-DE" b="1" dirty="0">
              <a:solidFill>
                <a:schemeClr val="accent6"/>
              </a:solidFill>
            </a:endParaRPr>
          </a:p>
        </p:txBody>
      </p:sp>
      <p:sp>
        <p:nvSpPr>
          <p:cNvPr id="2" name="Geschweifte Klammer rechts 1"/>
          <p:cNvSpPr/>
          <p:nvPr/>
        </p:nvSpPr>
        <p:spPr>
          <a:xfrm>
            <a:off x="5540967" y="1672411"/>
            <a:ext cx="312979" cy="650348"/>
          </a:xfrm>
          <a:prstGeom prst="rightBrace">
            <a:avLst/>
          </a:prstGeom>
          <a:ln w="41275" cap="flat">
            <a:solidFill>
              <a:schemeClr val="accent6">
                <a:lumMod val="75000"/>
              </a:schemeClr>
            </a:solidFill>
            <a:miter lim="800000"/>
            <a:tailEnd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Textfeld 15"/>
          <p:cNvSpPr txBox="1"/>
          <p:nvPr/>
        </p:nvSpPr>
        <p:spPr>
          <a:xfrm>
            <a:off x="6146690" y="1812919"/>
            <a:ext cx="2551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>
                <a:solidFill>
                  <a:schemeClr val="accent6">
                    <a:lumMod val="75000"/>
                  </a:schemeClr>
                </a:solidFill>
              </a:rPr>
              <a:t>Konflikt Spieler &lt;-&gt; Spiel</a:t>
            </a:r>
            <a:endParaRPr lang="de-DE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7" name="Textfeld 16"/>
          <p:cNvSpPr txBox="1"/>
          <p:nvPr/>
        </p:nvSpPr>
        <p:spPr>
          <a:xfrm>
            <a:off x="6146690" y="2352531"/>
            <a:ext cx="2889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>
                <a:solidFill>
                  <a:schemeClr val="accent6"/>
                </a:solidFill>
              </a:rPr>
              <a:t>Konflikt Spieler &lt;-&gt; Spieler</a:t>
            </a:r>
            <a:endParaRPr lang="de-DE" b="1" dirty="0">
              <a:solidFill>
                <a:schemeClr val="accent6"/>
              </a:solidFill>
            </a:endParaRPr>
          </a:p>
        </p:txBody>
      </p:sp>
      <p:pic>
        <p:nvPicPr>
          <p:cNvPr id="4099" name="Picture 3" descr="I:\Neuer Ordner\Work\MI15 GIE Spielprojekt\Meilenstein2\mat\character01a color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1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578811" y="2466502"/>
            <a:ext cx="2305557" cy="2913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" name="Picture 5" descr="I:\Neuer Ordner\Work\MI15 GIE Spielprojekt\Meilenstein2\mat\michi crowbot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331640" y="2721862"/>
            <a:ext cx="2418336" cy="2265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I:\Neuer Ordner\Work\MI15 GIE Spielprojekt\Meilenstein2\mat\michi creeperbot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77844">
            <a:off x="-854331" y="2004625"/>
            <a:ext cx="3913993" cy="3088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I:\Neuer Ordner\Work\MI15 GIE Spielprojekt\Meilenstein2\mat\michi catbot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3579862"/>
            <a:ext cx="3343473" cy="1388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Gerade Verbindung mit Pfeil 14"/>
          <p:cNvCxnSpPr/>
          <p:nvPr/>
        </p:nvCxnSpPr>
        <p:spPr>
          <a:xfrm>
            <a:off x="5796136" y="2000304"/>
            <a:ext cx="432048" cy="0"/>
          </a:xfrm>
          <a:prstGeom prst="straightConnector1">
            <a:avLst/>
          </a:prstGeom>
          <a:ln w="50800" cap="sq" cmpd="sng">
            <a:solidFill>
              <a:schemeClr val="accent6">
                <a:lumMod val="75000"/>
              </a:schemeClr>
            </a:solidFill>
            <a:miter lim="800000"/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/>
          <p:cNvCxnSpPr/>
          <p:nvPr/>
        </p:nvCxnSpPr>
        <p:spPr>
          <a:xfrm>
            <a:off x="5796136" y="2530901"/>
            <a:ext cx="432048" cy="0"/>
          </a:xfrm>
          <a:prstGeom prst="straightConnector1">
            <a:avLst/>
          </a:prstGeom>
          <a:ln w="50800" cap="sq" cmpd="sng">
            <a:solidFill>
              <a:schemeClr val="accent6"/>
            </a:solidFill>
            <a:miter lim="800000"/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3511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19" grpId="0" animBg="1"/>
      <p:bldP spid="30" grpId="0"/>
      <p:bldP spid="2" grpId="0" animBg="1"/>
      <p:bldP spid="16" grpId="0"/>
      <p:bldP spid="1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/>
          <p:cNvSpPr txBox="1"/>
          <p:nvPr/>
        </p:nvSpPr>
        <p:spPr>
          <a:xfrm>
            <a:off x="0" y="23709"/>
            <a:ext cx="91440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e-DE" sz="3200" b="1" spc="300" dirty="0" smtClean="0">
                <a:ln>
                  <a:solidFill>
                    <a:schemeClr val="tx1"/>
                  </a:solidFill>
                </a:ln>
                <a:solidFill>
                  <a:srgbClr val="CCAE99"/>
                </a:solidFill>
              </a:rPr>
              <a:t>GESTALTUNG DES SPIELS</a:t>
            </a:r>
            <a:endParaRPr lang="de-DE" sz="3200" b="1" spc="300" dirty="0">
              <a:ln>
                <a:solidFill>
                  <a:schemeClr val="tx1"/>
                </a:solidFill>
              </a:ln>
              <a:solidFill>
                <a:srgbClr val="CCAE99"/>
              </a:solidFill>
            </a:endParaRPr>
          </a:p>
        </p:txBody>
      </p:sp>
      <p:sp>
        <p:nvSpPr>
          <p:cNvPr id="6" name="Legende mit Pfeil in vier Richtungen 5"/>
          <p:cNvSpPr/>
          <p:nvPr/>
        </p:nvSpPr>
        <p:spPr>
          <a:xfrm>
            <a:off x="3203848" y="1707654"/>
            <a:ext cx="2304256" cy="1633490"/>
          </a:xfrm>
          <a:prstGeom prst="quadArrowCallout">
            <a:avLst>
              <a:gd name="adj1" fmla="val 4213"/>
              <a:gd name="adj2" fmla="val 7661"/>
              <a:gd name="adj3" fmla="val 12409"/>
              <a:gd name="adj4" fmla="val 52333"/>
            </a:avLst>
          </a:prstGeom>
          <a:solidFill>
            <a:srgbClr val="A68E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27" name="Picture 3" descr="I:\Neuer Ordner\Work\MI15 GIE Spielprojekt\Meilenstein2\Präsentation\gears.png"/>
          <p:cNvPicPr>
            <a:picLocks noChangeAspect="1" noChangeArrowheads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1457" y="2057164"/>
            <a:ext cx="1190700" cy="934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feld 6"/>
          <p:cNvSpPr txBox="1"/>
          <p:nvPr/>
        </p:nvSpPr>
        <p:spPr>
          <a:xfrm>
            <a:off x="3607203" y="2324345"/>
            <a:ext cx="1499208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de-DE" sz="2000" b="1" spc="-150" dirty="0" smtClean="0">
                <a:ln>
                  <a:solidFill>
                    <a:srgbClr val="CCAE99"/>
                  </a:solidFill>
                </a:ln>
              </a:rPr>
              <a:t>STEAMPUNK</a:t>
            </a:r>
            <a:endParaRPr lang="de-DE" sz="2000" b="1" spc="-150" dirty="0">
              <a:ln>
                <a:solidFill>
                  <a:srgbClr val="CCAE99"/>
                </a:solidFill>
              </a:ln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1512490" y="843558"/>
            <a:ext cx="11169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>
                <a:solidFill>
                  <a:schemeClr val="bg1"/>
                </a:solidFill>
              </a:rPr>
              <a:t>Material:	</a:t>
            </a:r>
          </a:p>
          <a:p>
            <a:r>
              <a:rPr lang="de-DE" b="1" dirty="0" smtClean="0">
                <a:solidFill>
                  <a:schemeClr val="bg1"/>
                </a:solidFill>
              </a:rPr>
              <a:t>Farben:</a:t>
            </a:r>
            <a:endParaRPr lang="de-DE" b="1" dirty="0">
              <a:solidFill>
                <a:schemeClr val="bg1"/>
              </a:solidFill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2483768" y="843558"/>
            <a:ext cx="14082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>
                <a:solidFill>
                  <a:srgbClr val="C5B65B"/>
                </a:solidFill>
              </a:rPr>
              <a:t>Messing</a:t>
            </a:r>
          </a:p>
          <a:p>
            <a:r>
              <a:rPr lang="de-DE" b="1" dirty="0" smtClean="0">
                <a:solidFill>
                  <a:srgbClr val="C5B65B"/>
                </a:solidFill>
              </a:rPr>
              <a:t>Gold / Beige</a:t>
            </a:r>
            <a:endParaRPr lang="de-DE" b="1" dirty="0">
              <a:solidFill>
                <a:srgbClr val="C5B65B"/>
              </a:solidFill>
            </a:endParaRPr>
          </a:p>
        </p:txBody>
      </p:sp>
      <p:sp>
        <p:nvSpPr>
          <p:cNvPr id="13" name="Textfeld 12"/>
          <p:cNvSpPr txBox="1"/>
          <p:nvPr/>
        </p:nvSpPr>
        <p:spPr>
          <a:xfrm>
            <a:off x="3851920" y="843558"/>
            <a:ext cx="13681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>
                <a:solidFill>
                  <a:schemeClr val="accent2">
                    <a:lumMod val="75000"/>
                  </a:schemeClr>
                </a:solidFill>
              </a:rPr>
              <a:t>Kupfer, Rost</a:t>
            </a:r>
          </a:p>
          <a:p>
            <a:r>
              <a:rPr lang="de-DE" b="1" dirty="0" smtClean="0">
                <a:solidFill>
                  <a:schemeClr val="accent2">
                    <a:lumMod val="75000"/>
                  </a:schemeClr>
                </a:solidFill>
              </a:rPr>
              <a:t>Rottöne</a:t>
            </a:r>
            <a:endParaRPr lang="de-DE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4" name="Textfeld 13"/>
          <p:cNvSpPr txBox="1"/>
          <p:nvPr/>
        </p:nvSpPr>
        <p:spPr>
          <a:xfrm>
            <a:off x="5148064" y="843558"/>
            <a:ext cx="10081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>
                <a:solidFill>
                  <a:srgbClr val="7BA7CB"/>
                </a:solidFill>
              </a:rPr>
              <a:t>Metall</a:t>
            </a:r>
          </a:p>
          <a:p>
            <a:r>
              <a:rPr lang="de-DE" b="1" dirty="0" err="1" smtClean="0">
                <a:solidFill>
                  <a:srgbClr val="7BA7CB"/>
                </a:solidFill>
              </a:rPr>
              <a:t>Kaltblau</a:t>
            </a:r>
            <a:endParaRPr lang="de-DE" b="1" dirty="0">
              <a:solidFill>
                <a:srgbClr val="7BA7CB"/>
              </a:solidFill>
            </a:endParaRPr>
          </a:p>
        </p:txBody>
      </p:sp>
      <p:sp>
        <p:nvSpPr>
          <p:cNvPr id="15" name="Textfeld 14"/>
          <p:cNvSpPr txBox="1"/>
          <p:nvPr/>
        </p:nvSpPr>
        <p:spPr>
          <a:xfrm>
            <a:off x="6084168" y="843558"/>
            <a:ext cx="1440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>
                <a:solidFill>
                  <a:srgbClr val="A68E7C"/>
                </a:solidFill>
              </a:rPr>
              <a:t>alt &amp; staubig</a:t>
            </a:r>
          </a:p>
          <a:p>
            <a:r>
              <a:rPr lang="de-DE" b="1" dirty="0" smtClean="0">
                <a:solidFill>
                  <a:srgbClr val="A68E7C"/>
                </a:solidFill>
              </a:rPr>
              <a:t>Erdtöne</a:t>
            </a:r>
            <a:endParaRPr lang="de-DE" b="1" dirty="0">
              <a:solidFill>
                <a:srgbClr val="A68E7C"/>
              </a:solidFill>
            </a:endParaRPr>
          </a:p>
        </p:txBody>
      </p:sp>
      <p:sp>
        <p:nvSpPr>
          <p:cNvPr id="16" name="Textfeld 15"/>
          <p:cNvSpPr txBox="1"/>
          <p:nvPr/>
        </p:nvSpPr>
        <p:spPr>
          <a:xfrm>
            <a:off x="540959" y="1563638"/>
            <a:ext cx="2734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u="sng" dirty="0" smtClean="0">
                <a:solidFill>
                  <a:srgbClr val="CCAE99"/>
                </a:solidFill>
              </a:rPr>
              <a:t>Spielfiguren Spieler</a:t>
            </a:r>
            <a:endParaRPr lang="de-DE" b="1" u="sng" dirty="0">
              <a:solidFill>
                <a:srgbClr val="CCAE99"/>
              </a:solidFill>
            </a:endParaRPr>
          </a:p>
        </p:txBody>
      </p:sp>
      <p:sp>
        <p:nvSpPr>
          <p:cNvPr id="17" name="Textfeld 16"/>
          <p:cNvSpPr txBox="1"/>
          <p:nvPr/>
        </p:nvSpPr>
        <p:spPr>
          <a:xfrm>
            <a:off x="540959" y="1849778"/>
            <a:ext cx="273489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>
                <a:solidFill>
                  <a:schemeClr val="bg1"/>
                </a:solidFill>
              </a:rPr>
              <a:t>Abenteurer, Schatzjäger</a:t>
            </a:r>
          </a:p>
          <a:p>
            <a:r>
              <a:rPr lang="de-DE" b="1" dirty="0" smtClean="0">
                <a:solidFill>
                  <a:schemeClr val="accent6"/>
                </a:solidFill>
              </a:rPr>
              <a:t>Individuelle Charaktere</a:t>
            </a:r>
          </a:p>
          <a:p>
            <a:r>
              <a:rPr lang="de-DE" b="1" dirty="0" smtClean="0">
                <a:solidFill>
                  <a:schemeClr val="bg1"/>
                </a:solidFill>
              </a:rPr>
              <a:t>Draufgänger</a:t>
            </a:r>
          </a:p>
          <a:p>
            <a:r>
              <a:rPr lang="de-DE" b="1" dirty="0" smtClean="0">
                <a:solidFill>
                  <a:schemeClr val="bg1"/>
                </a:solidFill>
              </a:rPr>
              <a:t>„</a:t>
            </a:r>
            <a:r>
              <a:rPr lang="de-DE" b="1" dirty="0" err="1" smtClean="0">
                <a:solidFill>
                  <a:schemeClr val="bg1"/>
                </a:solidFill>
              </a:rPr>
              <a:t>gizmos</a:t>
            </a:r>
            <a:r>
              <a:rPr lang="de-DE" b="1" dirty="0" smtClean="0">
                <a:solidFill>
                  <a:schemeClr val="bg1"/>
                </a:solidFill>
              </a:rPr>
              <a:t> </a:t>
            </a:r>
            <a:r>
              <a:rPr lang="de-DE" b="1" dirty="0" err="1" smtClean="0">
                <a:solidFill>
                  <a:schemeClr val="bg1"/>
                </a:solidFill>
              </a:rPr>
              <a:t>and</a:t>
            </a:r>
            <a:r>
              <a:rPr lang="de-DE" b="1" dirty="0" smtClean="0">
                <a:solidFill>
                  <a:schemeClr val="bg1"/>
                </a:solidFill>
              </a:rPr>
              <a:t> </a:t>
            </a:r>
            <a:r>
              <a:rPr lang="de-DE" b="1" dirty="0" err="1" smtClean="0">
                <a:solidFill>
                  <a:schemeClr val="bg1"/>
                </a:solidFill>
              </a:rPr>
              <a:t>gadgets</a:t>
            </a:r>
            <a:r>
              <a:rPr lang="de-DE" b="1" dirty="0" smtClean="0">
                <a:solidFill>
                  <a:schemeClr val="bg1"/>
                </a:solidFill>
              </a:rPr>
              <a:t>“</a:t>
            </a:r>
          </a:p>
          <a:p>
            <a:r>
              <a:rPr lang="de-DE" b="1" dirty="0" smtClean="0">
                <a:solidFill>
                  <a:schemeClr val="bg1"/>
                </a:solidFill>
              </a:rPr>
              <a:t>Nutzen, was sie finden</a:t>
            </a:r>
            <a:endParaRPr lang="de-DE" b="1" dirty="0">
              <a:solidFill>
                <a:schemeClr val="bg1"/>
              </a:solidFill>
            </a:endParaRPr>
          </a:p>
        </p:txBody>
      </p:sp>
      <p:sp>
        <p:nvSpPr>
          <p:cNvPr id="18" name="Textfeld 17"/>
          <p:cNvSpPr txBox="1"/>
          <p:nvPr/>
        </p:nvSpPr>
        <p:spPr>
          <a:xfrm>
            <a:off x="540959" y="3461786"/>
            <a:ext cx="2734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u="sng" dirty="0" smtClean="0">
                <a:solidFill>
                  <a:srgbClr val="CCAE99"/>
                </a:solidFill>
              </a:rPr>
              <a:t>Spielfigur Hüter</a:t>
            </a:r>
          </a:p>
        </p:txBody>
      </p:sp>
      <p:sp>
        <p:nvSpPr>
          <p:cNvPr id="19" name="Textfeld 18"/>
          <p:cNvSpPr txBox="1"/>
          <p:nvPr/>
        </p:nvSpPr>
        <p:spPr>
          <a:xfrm>
            <a:off x="540959" y="3761978"/>
            <a:ext cx="27348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>
                <a:solidFill>
                  <a:schemeClr val="accent6"/>
                </a:solidFill>
              </a:rPr>
              <a:t>Größer als Spielerfiguren</a:t>
            </a:r>
          </a:p>
          <a:p>
            <a:r>
              <a:rPr lang="de-DE" b="1" dirty="0" smtClean="0">
                <a:solidFill>
                  <a:schemeClr val="bg1"/>
                </a:solidFill>
              </a:rPr>
              <a:t>Alt, marode, mächtig</a:t>
            </a:r>
          </a:p>
          <a:p>
            <a:r>
              <a:rPr lang="de-DE" b="1" dirty="0" smtClean="0">
                <a:solidFill>
                  <a:schemeClr val="bg1"/>
                </a:solidFill>
              </a:rPr>
              <a:t>Gigantische Ausmaße in Spielkontext </a:t>
            </a:r>
          </a:p>
        </p:txBody>
      </p:sp>
      <p:sp>
        <p:nvSpPr>
          <p:cNvPr id="20" name="Textfeld 19"/>
          <p:cNvSpPr txBox="1"/>
          <p:nvPr/>
        </p:nvSpPr>
        <p:spPr>
          <a:xfrm>
            <a:off x="5941559" y="1958518"/>
            <a:ext cx="273489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>
                <a:solidFill>
                  <a:schemeClr val="accent6"/>
                </a:solidFill>
              </a:rPr>
              <a:t>Schwebende Festung aus beweglichen Räumen</a:t>
            </a:r>
          </a:p>
          <a:p>
            <a:r>
              <a:rPr lang="de-DE" b="1" dirty="0" smtClean="0">
                <a:solidFill>
                  <a:schemeClr val="bg1"/>
                </a:solidFill>
              </a:rPr>
              <a:t>Fallen, versteckte Schalter</a:t>
            </a:r>
          </a:p>
          <a:p>
            <a:r>
              <a:rPr lang="de-DE" b="1" dirty="0" smtClean="0">
                <a:solidFill>
                  <a:schemeClr val="bg1"/>
                </a:solidFill>
              </a:rPr>
              <a:t>Gefahren (Wächter)</a:t>
            </a:r>
          </a:p>
          <a:p>
            <a:r>
              <a:rPr lang="de-DE" b="1" dirty="0" smtClean="0">
                <a:solidFill>
                  <a:schemeClr val="bg1"/>
                </a:solidFill>
              </a:rPr>
              <a:t>Schätze und Ausrüstung</a:t>
            </a:r>
            <a:endParaRPr lang="de-DE" b="1" dirty="0">
              <a:solidFill>
                <a:schemeClr val="bg1"/>
              </a:solidFill>
            </a:endParaRPr>
          </a:p>
        </p:txBody>
      </p:sp>
      <p:sp>
        <p:nvSpPr>
          <p:cNvPr id="21" name="Textfeld 20"/>
          <p:cNvSpPr txBox="1"/>
          <p:nvPr/>
        </p:nvSpPr>
        <p:spPr>
          <a:xfrm>
            <a:off x="5941558" y="1670486"/>
            <a:ext cx="2734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u="sng" dirty="0" smtClean="0">
                <a:solidFill>
                  <a:srgbClr val="CCAE99"/>
                </a:solidFill>
              </a:rPr>
              <a:t>Spielfeld</a:t>
            </a:r>
            <a:endParaRPr lang="de-DE" b="1" u="sng" dirty="0">
              <a:solidFill>
                <a:srgbClr val="CCAE99"/>
              </a:solidFill>
            </a:endParaRPr>
          </a:p>
        </p:txBody>
      </p:sp>
      <p:sp>
        <p:nvSpPr>
          <p:cNvPr id="22" name="Textfeld 21"/>
          <p:cNvSpPr txBox="1"/>
          <p:nvPr/>
        </p:nvSpPr>
        <p:spPr>
          <a:xfrm>
            <a:off x="3420575" y="3435846"/>
            <a:ext cx="2734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u="sng" dirty="0" smtClean="0">
                <a:solidFill>
                  <a:srgbClr val="CCAE99"/>
                </a:solidFill>
              </a:rPr>
              <a:t>Story</a:t>
            </a:r>
            <a:endParaRPr lang="de-DE" b="1" u="sng" dirty="0">
              <a:solidFill>
                <a:srgbClr val="CCAE99"/>
              </a:solidFill>
            </a:endParaRPr>
          </a:p>
        </p:txBody>
      </p:sp>
      <p:sp>
        <p:nvSpPr>
          <p:cNvPr id="23" name="Textfeld 22"/>
          <p:cNvSpPr txBox="1"/>
          <p:nvPr/>
        </p:nvSpPr>
        <p:spPr>
          <a:xfrm>
            <a:off x="3419872" y="3729296"/>
            <a:ext cx="5400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>
                <a:solidFill>
                  <a:schemeClr val="bg1"/>
                </a:solidFill>
              </a:rPr>
              <a:t>Größte Errungenschaft einer zerfallenen Zivilisation</a:t>
            </a:r>
          </a:p>
          <a:p>
            <a:r>
              <a:rPr lang="de-DE" b="1" dirty="0" smtClean="0">
                <a:solidFill>
                  <a:schemeClr val="bg1"/>
                </a:solidFill>
              </a:rPr>
              <a:t>Unermessliche Reichtümer, ungeahnte Technologien</a:t>
            </a:r>
          </a:p>
          <a:p>
            <a:r>
              <a:rPr lang="de-DE" b="1" dirty="0" smtClean="0">
                <a:solidFill>
                  <a:schemeClr val="accent6"/>
                </a:solidFill>
              </a:rPr>
              <a:t>Unwissende, tollkühne Plünderer wagen sich dorthin</a:t>
            </a:r>
          </a:p>
          <a:p>
            <a:r>
              <a:rPr lang="de-DE" b="1" dirty="0" smtClean="0">
                <a:solidFill>
                  <a:schemeClr val="accent6"/>
                </a:solidFill>
              </a:rPr>
              <a:t>Hüter hat die Aufgabe, die Eindringlinge zu vernichten</a:t>
            </a:r>
          </a:p>
        </p:txBody>
      </p:sp>
      <p:cxnSp>
        <p:nvCxnSpPr>
          <p:cNvPr id="10" name="Gerade Verbindung mit Pfeil 9"/>
          <p:cNvCxnSpPr/>
          <p:nvPr/>
        </p:nvCxnSpPr>
        <p:spPr>
          <a:xfrm flipH="1">
            <a:off x="1331640" y="1166724"/>
            <a:ext cx="360040" cy="581580"/>
          </a:xfrm>
          <a:prstGeom prst="straightConnector1">
            <a:avLst/>
          </a:prstGeom>
          <a:ln w="98425" cap="sq" cmpd="sng">
            <a:solidFill>
              <a:srgbClr val="00B050"/>
            </a:solidFill>
            <a:miter lim="800000"/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/>
          <p:cNvCxnSpPr/>
          <p:nvPr/>
        </p:nvCxnSpPr>
        <p:spPr>
          <a:xfrm>
            <a:off x="2483768" y="1203598"/>
            <a:ext cx="3672408" cy="544706"/>
          </a:xfrm>
          <a:prstGeom prst="straightConnector1">
            <a:avLst/>
          </a:prstGeom>
          <a:ln w="98425" cap="sq" cmpd="sng">
            <a:solidFill>
              <a:srgbClr val="00B050"/>
            </a:solidFill>
            <a:miter lim="800000"/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mit Pfeil 28"/>
          <p:cNvCxnSpPr/>
          <p:nvPr/>
        </p:nvCxnSpPr>
        <p:spPr>
          <a:xfrm flipV="1">
            <a:off x="3988358" y="2039818"/>
            <a:ext cx="1879786" cy="1442242"/>
          </a:xfrm>
          <a:prstGeom prst="straightConnector1">
            <a:avLst/>
          </a:prstGeom>
          <a:ln w="98425" cap="sq" cmpd="sng">
            <a:solidFill>
              <a:srgbClr val="00B050"/>
            </a:solidFill>
            <a:miter lim="800000"/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mit Pfeil 31"/>
          <p:cNvCxnSpPr/>
          <p:nvPr/>
        </p:nvCxnSpPr>
        <p:spPr>
          <a:xfrm flipH="1" flipV="1">
            <a:off x="2483768" y="1932970"/>
            <a:ext cx="1148339" cy="1567846"/>
          </a:xfrm>
          <a:prstGeom prst="straightConnector1">
            <a:avLst/>
          </a:prstGeom>
          <a:ln w="98425" cap="sq" cmpd="sng">
            <a:solidFill>
              <a:srgbClr val="00B050"/>
            </a:solidFill>
            <a:miter lim="800000"/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 Verbindung mit Pfeil 39"/>
          <p:cNvCxnSpPr/>
          <p:nvPr/>
        </p:nvCxnSpPr>
        <p:spPr>
          <a:xfrm flipH="1">
            <a:off x="2195736" y="3641944"/>
            <a:ext cx="1234762" cy="163234"/>
          </a:xfrm>
          <a:prstGeom prst="straightConnector1">
            <a:avLst/>
          </a:prstGeom>
          <a:ln w="98425" cap="sq" cmpd="sng">
            <a:solidFill>
              <a:srgbClr val="00B050"/>
            </a:solidFill>
            <a:miter lim="800000"/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4362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/>
      <p:bldP spid="11" grpId="0"/>
      <p:bldP spid="13" grpId="0"/>
      <p:bldP spid="14" grpId="0"/>
      <p:bldP spid="15" grpId="0"/>
      <p:bldP spid="16" grpId="0"/>
      <p:bldP spid="18" grpId="0"/>
      <p:bldP spid="21" grpId="0"/>
      <p:bldP spid="2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/>
          <p:cNvSpPr txBox="1"/>
          <p:nvPr/>
        </p:nvSpPr>
        <p:spPr>
          <a:xfrm>
            <a:off x="0" y="23709"/>
            <a:ext cx="91440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e-DE" sz="3200" b="1" spc="300" dirty="0" smtClean="0">
                <a:ln>
                  <a:solidFill>
                    <a:schemeClr val="tx1"/>
                  </a:solidFill>
                </a:ln>
                <a:solidFill>
                  <a:srgbClr val="CCAE99"/>
                </a:solidFill>
              </a:rPr>
              <a:t>BONUS</a:t>
            </a:r>
            <a:endParaRPr lang="de-DE" sz="3200" b="1" spc="300" dirty="0">
              <a:ln>
                <a:solidFill>
                  <a:schemeClr val="tx1"/>
                </a:solidFill>
              </a:ln>
              <a:solidFill>
                <a:srgbClr val="CCAE99"/>
              </a:solidFill>
            </a:endParaRPr>
          </a:p>
        </p:txBody>
      </p:sp>
      <p:pic>
        <p:nvPicPr>
          <p:cNvPr id="1026" name="Picture 2" descr="I:\Neuer Ordner\Work\MI15 GIE Spielprojekt\Meilenstein2\Spielfeld\Spielfeld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635" y="699542"/>
            <a:ext cx="3834309" cy="383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I:\Neuer Ordner\Work\MicroFair\Meilenstein_2\Konzeptskizzen\Charaktere_Monster\HüterAusBoden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36" b="7383"/>
          <a:stretch/>
        </p:blipFill>
        <p:spPr bwMode="auto">
          <a:xfrm>
            <a:off x="4787380" y="699542"/>
            <a:ext cx="3518656" cy="1917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:\Neuer Ordner\Work\MicroFair\TeamMaterial\Making_Of\20151108_135533 sepia 33prz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6057" y="2747735"/>
            <a:ext cx="3721302" cy="2079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7726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:\Neuer Ordner\Work\MI15 GIE Spielprojekt\Meilenstein2\Präsentation\meilenstein1summary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992" y="48658"/>
            <a:ext cx="8702412" cy="5026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feld 4"/>
          <p:cNvSpPr txBox="1"/>
          <p:nvPr/>
        </p:nvSpPr>
        <p:spPr>
          <a:xfrm>
            <a:off x="0" y="23709"/>
            <a:ext cx="493204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e-DE" sz="3200" b="1" spc="300" dirty="0" smtClean="0">
                <a:ln>
                  <a:solidFill>
                    <a:schemeClr val="tx1"/>
                  </a:solidFill>
                </a:ln>
                <a:solidFill>
                  <a:schemeClr val="accent6">
                    <a:lumMod val="75000"/>
                  </a:schemeClr>
                </a:solidFill>
              </a:rPr>
              <a:t>Was bisher geschah…</a:t>
            </a:r>
            <a:endParaRPr lang="de-DE" sz="3200" b="1" spc="300" dirty="0">
              <a:ln>
                <a:solidFill>
                  <a:schemeClr val="tx1"/>
                </a:solidFill>
              </a:ln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32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I:\Neuer Ordner\Work\MicroFair\Meilenstein_2\Konzeptskizzen\Logo\Logo ohneDie metallic 01 shadowB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444" y="638567"/>
            <a:ext cx="7123112" cy="160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feld 9"/>
          <p:cNvSpPr txBox="1"/>
          <p:nvPr/>
        </p:nvSpPr>
        <p:spPr>
          <a:xfrm>
            <a:off x="1082452" y="2423632"/>
            <a:ext cx="6979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 smtClean="0">
                <a:solidFill>
                  <a:schemeClr val="accent6"/>
                </a:solidFill>
              </a:rPr>
              <a:t>Dynamisches </a:t>
            </a:r>
            <a:r>
              <a:rPr lang="de-DE" b="1" dirty="0" err="1" smtClean="0">
                <a:solidFill>
                  <a:schemeClr val="accent6"/>
                </a:solidFill>
              </a:rPr>
              <a:t>Steampunk</a:t>
            </a:r>
            <a:r>
              <a:rPr lang="de-DE" b="1" dirty="0">
                <a:solidFill>
                  <a:schemeClr val="accent6"/>
                </a:solidFill>
              </a:rPr>
              <a:t> </a:t>
            </a:r>
            <a:r>
              <a:rPr lang="de-DE" b="1" dirty="0" smtClean="0">
                <a:solidFill>
                  <a:schemeClr val="accent6"/>
                </a:solidFill>
              </a:rPr>
              <a:t>Brett- &amp; Kartenspiel</a:t>
            </a:r>
            <a:endParaRPr lang="de-DE" b="1" dirty="0">
              <a:solidFill>
                <a:schemeClr val="accent6"/>
              </a:solidFill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2483768" y="2944564"/>
            <a:ext cx="41764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 smtClean="0">
                <a:solidFill>
                  <a:schemeClr val="accent6"/>
                </a:solidFill>
              </a:rPr>
              <a:t>Mit- oder gegeneinander gegen die Gefahren einer verfallenen Festung</a:t>
            </a:r>
            <a:endParaRPr lang="de-DE" b="1" dirty="0">
              <a:solidFill>
                <a:schemeClr val="accent6"/>
              </a:solidFill>
            </a:endParaRPr>
          </a:p>
        </p:txBody>
      </p:sp>
      <p:sp>
        <p:nvSpPr>
          <p:cNvPr id="12" name="Textfeld 11"/>
          <p:cNvSpPr txBox="1"/>
          <p:nvPr/>
        </p:nvSpPr>
        <p:spPr>
          <a:xfrm>
            <a:off x="3347864" y="3725619"/>
            <a:ext cx="24482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 smtClean="0">
                <a:solidFill>
                  <a:schemeClr val="accent6"/>
                </a:solidFill>
              </a:rPr>
              <a:t>Modulares Spielbrett aus Drehfeldern</a:t>
            </a:r>
            <a:endParaRPr lang="de-DE" b="1" dirty="0" smtClean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3119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/>
          <p:cNvSpPr txBox="1"/>
          <p:nvPr/>
        </p:nvSpPr>
        <p:spPr>
          <a:xfrm>
            <a:off x="0" y="23709"/>
            <a:ext cx="91440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e-DE" sz="3200" b="1" spc="300" dirty="0" smtClean="0">
                <a:ln>
                  <a:solidFill>
                    <a:schemeClr val="tx1"/>
                  </a:solidFill>
                </a:ln>
                <a:solidFill>
                  <a:srgbClr val="CCAE99"/>
                </a:solidFill>
              </a:rPr>
              <a:t>FARBEN</a:t>
            </a:r>
            <a:endParaRPr lang="de-DE" sz="3200" b="1" spc="300" dirty="0">
              <a:ln>
                <a:solidFill>
                  <a:schemeClr val="tx1"/>
                </a:solidFill>
              </a:ln>
              <a:solidFill>
                <a:srgbClr val="CCAE99"/>
              </a:solidFill>
            </a:endParaRPr>
          </a:p>
        </p:txBody>
      </p:sp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63880" y="1491630"/>
            <a:ext cx="8016240" cy="1790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Textfeld 45"/>
          <p:cNvSpPr txBox="1"/>
          <p:nvPr/>
        </p:nvSpPr>
        <p:spPr>
          <a:xfrm>
            <a:off x="1547664" y="771550"/>
            <a:ext cx="11169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>
                <a:solidFill>
                  <a:schemeClr val="bg1"/>
                </a:solidFill>
              </a:rPr>
              <a:t>Material:	</a:t>
            </a:r>
          </a:p>
          <a:p>
            <a:r>
              <a:rPr lang="de-DE" b="1" dirty="0" smtClean="0">
                <a:solidFill>
                  <a:schemeClr val="bg1"/>
                </a:solidFill>
              </a:rPr>
              <a:t>Farben:</a:t>
            </a:r>
            <a:endParaRPr lang="de-DE" b="1" dirty="0">
              <a:solidFill>
                <a:schemeClr val="bg1"/>
              </a:solidFill>
            </a:endParaRPr>
          </a:p>
        </p:txBody>
      </p:sp>
      <p:sp>
        <p:nvSpPr>
          <p:cNvPr id="47" name="Textfeld 46"/>
          <p:cNvSpPr txBox="1"/>
          <p:nvPr/>
        </p:nvSpPr>
        <p:spPr>
          <a:xfrm>
            <a:off x="4811386" y="771550"/>
            <a:ext cx="14082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>
                <a:solidFill>
                  <a:srgbClr val="C5B65B"/>
                </a:solidFill>
              </a:rPr>
              <a:t>Messing</a:t>
            </a:r>
          </a:p>
          <a:p>
            <a:r>
              <a:rPr lang="de-DE" b="1" dirty="0" smtClean="0">
                <a:solidFill>
                  <a:srgbClr val="C5B65B"/>
                </a:solidFill>
              </a:rPr>
              <a:t>Gold / Beige</a:t>
            </a:r>
            <a:endParaRPr lang="de-DE" b="1" dirty="0">
              <a:solidFill>
                <a:srgbClr val="C5B65B"/>
              </a:solidFill>
            </a:endParaRPr>
          </a:p>
        </p:txBody>
      </p:sp>
      <p:sp>
        <p:nvSpPr>
          <p:cNvPr id="48" name="Textfeld 47"/>
          <p:cNvSpPr txBox="1"/>
          <p:nvPr/>
        </p:nvSpPr>
        <p:spPr>
          <a:xfrm>
            <a:off x="3538102" y="771550"/>
            <a:ext cx="13681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>
                <a:solidFill>
                  <a:schemeClr val="accent2">
                    <a:lumMod val="75000"/>
                  </a:schemeClr>
                </a:solidFill>
              </a:rPr>
              <a:t>Kupfer, Rost</a:t>
            </a:r>
          </a:p>
          <a:p>
            <a:r>
              <a:rPr lang="de-DE" b="1" dirty="0" smtClean="0">
                <a:solidFill>
                  <a:schemeClr val="accent2">
                    <a:lumMod val="75000"/>
                  </a:schemeClr>
                </a:solidFill>
              </a:rPr>
              <a:t>Rottöne</a:t>
            </a:r>
            <a:endParaRPr lang="de-DE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9" name="Textfeld 48"/>
          <p:cNvSpPr txBox="1"/>
          <p:nvPr/>
        </p:nvSpPr>
        <p:spPr>
          <a:xfrm>
            <a:off x="2586500" y="771550"/>
            <a:ext cx="10081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>
                <a:solidFill>
                  <a:srgbClr val="7BA7CB"/>
                </a:solidFill>
              </a:rPr>
              <a:t>Metall</a:t>
            </a:r>
          </a:p>
          <a:p>
            <a:r>
              <a:rPr lang="de-DE" b="1" dirty="0" err="1" smtClean="0">
                <a:solidFill>
                  <a:srgbClr val="7BA7CB"/>
                </a:solidFill>
              </a:rPr>
              <a:t>Kaltblau</a:t>
            </a:r>
            <a:endParaRPr lang="de-DE" b="1" dirty="0">
              <a:solidFill>
                <a:srgbClr val="7BA7CB"/>
              </a:solidFill>
            </a:endParaRPr>
          </a:p>
        </p:txBody>
      </p:sp>
      <p:sp>
        <p:nvSpPr>
          <p:cNvPr id="50" name="Textfeld 49"/>
          <p:cNvSpPr txBox="1"/>
          <p:nvPr/>
        </p:nvSpPr>
        <p:spPr>
          <a:xfrm>
            <a:off x="6130390" y="771550"/>
            <a:ext cx="23042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>
                <a:solidFill>
                  <a:srgbClr val="A68E7C"/>
                </a:solidFill>
              </a:rPr>
              <a:t>alt &amp; staubig</a:t>
            </a:r>
          </a:p>
          <a:p>
            <a:r>
              <a:rPr lang="de-DE" b="1" dirty="0" smtClean="0">
                <a:solidFill>
                  <a:srgbClr val="A68E7C"/>
                </a:solidFill>
              </a:rPr>
              <a:t>Erdtöne</a:t>
            </a:r>
            <a:endParaRPr lang="de-DE" b="1" dirty="0">
              <a:solidFill>
                <a:srgbClr val="A68E7C"/>
              </a:solidFill>
            </a:endParaRPr>
          </a:p>
        </p:txBody>
      </p:sp>
      <p:sp>
        <p:nvSpPr>
          <p:cNvPr id="51" name="Textfeld 50"/>
          <p:cNvSpPr txBox="1"/>
          <p:nvPr/>
        </p:nvSpPr>
        <p:spPr>
          <a:xfrm>
            <a:off x="5868144" y="3363838"/>
            <a:ext cx="327585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dirty="0" smtClean="0">
                <a:solidFill>
                  <a:srgbClr val="A68E7C"/>
                </a:solidFill>
              </a:rPr>
              <a:t>Primärfarben (</a:t>
            </a:r>
            <a:r>
              <a:rPr lang="de-DE" sz="1600" b="1" dirty="0" err="1" smtClean="0">
                <a:solidFill>
                  <a:srgbClr val="A68E7C"/>
                </a:solidFill>
              </a:rPr>
              <a:t>Foundation</a:t>
            </a:r>
            <a:r>
              <a:rPr lang="de-DE" sz="1600" b="1" dirty="0" smtClean="0">
                <a:solidFill>
                  <a:srgbClr val="A68E7C"/>
                </a:solidFill>
              </a:rPr>
              <a:t>)</a:t>
            </a:r>
          </a:p>
          <a:p>
            <a:r>
              <a:rPr lang="de-DE" sz="1600" b="1" dirty="0" smtClean="0">
                <a:solidFill>
                  <a:srgbClr val="A68E7C"/>
                </a:solidFill>
              </a:rPr>
              <a:t>Festung voller Maschinen und Prunk</a:t>
            </a:r>
          </a:p>
          <a:p>
            <a:r>
              <a:rPr lang="de-DE" sz="1600" b="1" dirty="0" smtClean="0">
                <a:solidFill>
                  <a:srgbClr val="A68E7C"/>
                </a:solidFill>
              </a:rPr>
              <a:t>Verstaubt, vergessen und vergilbt</a:t>
            </a:r>
          </a:p>
        </p:txBody>
      </p:sp>
      <p:sp>
        <p:nvSpPr>
          <p:cNvPr id="53" name="Textfeld 52"/>
          <p:cNvSpPr txBox="1"/>
          <p:nvPr/>
        </p:nvSpPr>
        <p:spPr>
          <a:xfrm>
            <a:off x="107504" y="3366740"/>
            <a:ext cx="374441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dirty="0" smtClean="0">
                <a:solidFill>
                  <a:srgbClr val="7BA7CB"/>
                </a:solidFill>
              </a:rPr>
              <a:t>Sekundärfarben (</a:t>
            </a:r>
            <a:r>
              <a:rPr lang="de-DE" sz="1600" b="1" dirty="0" err="1" smtClean="0">
                <a:solidFill>
                  <a:srgbClr val="7BA7CB"/>
                </a:solidFill>
              </a:rPr>
              <a:t>Atmosphere</a:t>
            </a:r>
            <a:r>
              <a:rPr lang="de-DE" sz="1600" b="1" dirty="0" smtClean="0">
                <a:solidFill>
                  <a:srgbClr val="7BA7CB"/>
                </a:solidFill>
              </a:rPr>
              <a:t>)</a:t>
            </a:r>
          </a:p>
          <a:p>
            <a:r>
              <a:rPr lang="de-DE" sz="1600" b="1" dirty="0" smtClean="0">
                <a:solidFill>
                  <a:srgbClr val="7BA7CB"/>
                </a:solidFill>
              </a:rPr>
              <a:t>Festung in den Wolken</a:t>
            </a:r>
          </a:p>
          <a:p>
            <a:r>
              <a:rPr lang="de-DE" sz="1600" b="1" dirty="0" smtClean="0">
                <a:solidFill>
                  <a:srgbClr val="7BA7CB"/>
                </a:solidFill>
              </a:rPr>
              <a:t>Beklemmende, kalte Beleuchtung</a:t>
            </a:r>
          </a:p>
          <a:p>
            <a:r>
              <a:rPr lang="de-DE" sz="1600" b="1" dirty="0" smtClean="0">
                <a:solidFill>
                  <a:srgbClr val="7BA7CB"/>
                </a:solidFill>
              </a:rPr>
              <a:t>Kontrast zu warmen </a:t>
            </a:r>
            <a:r>
              <a:rPr lang="de-DE" sz="1600" b="1" dirty="0" err="1" smtClean="0">
                <a:solidFill>
                  <a:srgbClr val="7BA7CB"/>
                </a:solidFill>
              </a:rPr>
              <a:t>Steampunk</a:t>
            </a:r>
            <a:r>
              <a:rPr lang="de-DE" sz="1600" b="1" dirty="0" smtClean="0">
                <a:solidFill>
                  <a:srgbClr val="7BA7CB"/>
                </a:solidFill>
              </a:rPr>
              <a:t>-Farben</a:t>
            </a:r>
          </a:p>
        </p:txBody>
      </p:sp>
      <p:sp>
        <p:nvSpPr>
          <p:cNvPr id="54" name="Textfeld 53"/>
          <p:cNvSpPr txBox="1"/>
          <p:nvPr/>
        </p:nvSpPr>
        <p:spPr>
          <a:xfrm>
            <a:off x="3635896" y="3798788"/>
            <a:ext cx="374441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dirty="0" smtClean="0">
                <a:solidFill>
                  <a:srgbClr val="D5C357"/>
                </a:solidFill>
              </a:rPr>
              <a:t>Akzentfarben (Details)</a:t>
            </a:r>
          </a:p>
          <a:p>
            <a:r>
              <a:rPr lang="de-DE" sz="1600" b="1" dirty="0" smtClean="0">
                <a:solidFill>
                  <a:srgbClr val="D5C357"/>
                </a:solidFill>
              </a:rPr>
              <a:t>Blinklichter an Maschinen</a:t>
            </a:r>
          </a:p>
          <a:p>
            <a:r>
              <a:rPr lang="de-DE" sz="1600" b="1" dirty="0" smtClean="0">
                <a:solidFill>
                  <a:srgbClr val="D5C357"/>
                </a:solidFill>
              </a:rPr>
              <a:t>Verzierungen und Malereien</a:t>
            </a:r>
          </a:p>
          <a:p>
            <a:r>
              <a:rPr lang="de-DE" sz="1600" b="1" dirty="0" smtClean="0">
                <a:solidFill>
                  <a:srgbClr val="D5C357"/>
                </a:solidFill>
              </a:rPr>
              <a:t>Visuelle Unterscheidung der Spielfiguren</a:t>
            </a:r>
          </a:p>
        </p:txBody>
      </p:sp>
    </p:spTree>
    <p:extLst>
      <p:ext uri="{BB962C8B-B14F-4D97-AF65-F5344CB8AC3E}">
        <p14:creationId xmlns:p14="http://schemas.microsoft.com/office/powerpoint/2010/main" val="1660262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47" grpId="0"/>
      <p:bldP spid="48" grpId="0"/>
      <p:bldP spid="49" grpId="0"/>
      <p:bldP spid="50" grpId="0"/>
      <p:bldP spid="51" grpId="0"/>
      <p:bldP spid="53" grpId="0"/>
      <p:bldP spid="5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feld 4"/>
          <p:cNvSpPr txBox="1"/>
          <p:nvPr/>
        </p:nvSpPr>
        <p:spPr>
          <a:xfrm>
            <a:off x="0" y="23709"/>
            <a:ext cx="91440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e-DE" sz="3200" b="1" spc="300" dirty="0" smtClean="0">
                <a:ln>
                  <a:solidFill>
                    <a:schemeClr val="tx1"/>
                  </a:solidFill>
                </a:ln>
                <a:solidFill>
                  <a:srgbClr val="CCAE99"/>
                </a:solidFill>
              </a:rPr>
              <a:t>FORMEN</a:t>
            </a:r>
            <a:endParaRPr lang="de-DE" sz="3200" b="1" spc="300" dirty="0">
              <a:ln>
                <a:solidFill>
                  <a:schemeClr val="tx1"/>
                </a:solidFill>
              </a:ln>
              <a:solidFill>
                <a:srgbClr val="CCAE99"/>
              </a:solidFill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395536" y="659472"/>
            <a:ext cx="79928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 smtClean="0">
                <a:solidFill>
                  <a:schemeClr val="bg1"/>
                </a:solidFill>
              </a:rPr>
              <a:t>Kombination aus klobigen Grundformen &amp; filigranen Details</a:t>
            </a:r>
            <a:endParaRPr lang="de-DE" sz="2000" b="1" dirty="0">
              <a:solidFill>
                <a:schemeClr val="bg1"/>
              </a:solidFill>
            </a:endParaRPr>
          </a:p>
        </p:txBody>
      </p:sp>
      <p:pic>
        <p:nvPicPr>
          <p:cNvPr id="4102" name="Picture 6" descr="I:\Neuer Ordner\Work\MI15 GIE Spielprojekt\Meilenstein2\Präsentation\Shapes combination.png"/>
          <p:cNvPicPr>
            <a:picLocks noChangeAspect="1" noChangeArrowheads="1"/>
          </p:cNvPicPr>
          <p:nvPr/>
        </p:nvPicPr>
        <p:blipFill>
          <a:blip r:embed="rId2" cstate="print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192" y="123478"/>
            <a:ext cx="2869783" cy="5052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feld 11"/>
          <p:cNvSpPr txBox="1"/>
          <p:nvPr/>
        </p:nvSpPr>
        <p:spPr>
          <a:xfrm>
            <a:off x="2266040" y="1059582"/>
            <a:ext cx="3096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>
                <a:solidFill>
                  <a:srgbClr val="CCAE99"/>
                </a:solidFill>
              </a:rPr>
              <a:t>Standhafte, enorme Festung</a:t>
            </a:r>
            <a:endParaRPr lang="de-DE" b="1" dirty="0">
              <a:solidFill>
                <a:srgbClr val="CCAE99"/>
              </a:solidFill>
            </a:endParaRPr>
          </a:p>
        </p:txBody>
      </p:sp>
      <p:pic>
        <p:nvPicPr>
          <p:cNvPr id="4103" name="Picture 7" descr="I:\Neuer Ordner\Work\MI15 GIE Spielprojekt\Meilenstein2\Präsentation\Shapes combination 02.png"/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914" y="1209211"/>
            <a:ext cx="3380982" cy="2946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feld 13"/>
          <p:cNvSpPr txBox="1"/>
          <p:nvPr/>
        </p:nvSpPr>
        <p:spPr>
          <a:xfrm>
            <a:off x="4572000" y="1428914"/>
            <a:ext cx="2335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>
                <a:solidFill>
                  <a:srgbClr val="CCAE99"/>
                </a:solidFill>
              </a:rPr>
              <a:t>Moderne Technologie</a:t>
            </a:r>
            <a:endParaRPr lang="de-DE" b="1" dirty="0">
              <a:solidFill>
                <a:srgbClr val="CCAE99"/>
              </a:solidFill>
            </a:endParaRPr>
          </a:p>
        </p:txBody>
      </p:sp>
      <p:sp>
        <p:nvSpPr>
          <p:cNvPr id="15" name="Textfeld 14"/>
          <p:cNvSpPr txBox="1"/>
          <p:nvPr/>
        </p:nvSpPr>
        <p:spPr>
          <a:xfrm>
            <a:off x="3419872" y="1802820"/>
            <a:ext cx="3096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>
                <a:solidFill>
                  <a:srgbClr val="CCAE99"/>
                </a:solidFill>
              </a:rPr>
              <a:t>Verwitterte </a:t>
            </a:r>
            <a:r>
              <a:rPr lang="de-DE" b="1" dirty="0" err="1" smtClean="0">
                <a:solidFill>
                  <a:srgbClr val="CCAE99"/>
                </a:solidFill>
              </a:rPr>
              <a:t>Steampunk</a:t>
            </a:r>
            <a:r>
              <a:rPr lang="de-DE" b="1" dirty="0" smtClean="0">
                <a:solidFill>
                  <a:srgbClr val="CCAE99"/>
                </a:solidFill>
              </a:rPr>
              <a:t>-Optik:</a:t>
            </a:r>
            <a:endParaRPr lang="de-DE" b="1" dirty="0">
              <a:solidFill>
                <a:srgbClr val="CCAE99"/>
              </a:solidFill>
            </a:endParaRPr>
          </a:p>
        </p:txBody>
      </p:sp>
      <p:sp>
        <p:nvSpPr>
          <p:cNvPr id="16" name="Textfeld 15"/>
          <p:cNvSpPr txBox="1"/>
          <p:nvPr/>
        </p:nvSpPr>
        <p:spPr>
          <a:xfrm>
            <a:off x="3419872" y="2172152"/>
            <a:ext cx="309634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>
                <a:solidFill>
                  <a:srgbClr val="CCAE99"/>
                </a:solidFill>
              </a:rPr>
              <a:t>Zahnräder</a:t>
            </a:r>
          </a:p>
          <a:p>
            <a:r>
              <a:rPr lang="de-DE" b="1" dirty="0" smtClean="0">
                <a:solidFill>
                  <a:srgbClr val="CCAE99"/>
                </a:solidFill>
              </a:rPr>
              <a:t>Schläuche</a:t>
            </a:r>
          </a:p>
          <a:p>
            <a:r>
              <a:rPr lang="de-DE" b="1" dirty="0" smtClean="0">
                <a:solidFill>
                  <a:srgbClr val="CCAE99"/>
                </a:solidFill>
              </a:rPr>
              <a:t>Robotik</a:t>
            </a:r>
          </a:p>
          <a:p>
            <a:r>
              <a:rPr lang="de-DE" b="1" dirty="0" smtClean="0">
                <a:solidFill>
                  <a:srgbClr val="CCAE99"/>
                </a:solidFill>
              </a:rPr>
              <a:t>Hydraulik</a:t>
            </a:r>
          </a:p>
          <a:p>
            <a:r>
              <a:rPr lang="de-DE" b="1" dirty="0" smtClean="0">
                <a:solidFill>
                  <a:srgbClr val="CCAE99"/>
                </a:solidFill>
              </a:rPr>
              <a:t>Variable Räume / Bereiche</a:t>
            </a:r>
          </a:p>
          <a:p>
            <a:endParaRPr lang="de-DE" b="1" dirty="0" smtClean="0">
              <a:solidFill>
                <a:srgbClr val="CCAE99"/>
              </a:solidFill>
            </a:endParaRPr>
          </a:p>
        </p:txBody>
      </p:sp>
      <p:pic>
        <p:nvPicPr>
          <p:cNvPr id="4104" name="Picture 8" descr="I:\Neuer Ordner\Work\MicroFair\Meilenstein_2\Konzeptskizzen\Spielfeld_Felddesign\DrehfeldA.png"/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5592" y="3680799"/>
            <a:ext cx="1319064" cy="1326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5" name="Picture 9" descr="I:\Neuer Ordner\Work\MicroFair\Meilenstein_2\Konzeptskizzen\Spielfeld_Felddesign\DrehfeldB.png"/>
          <p:cNvPicPr>
            <a:picLocks noChangeAspect="1" noChangeArrowheads="1"/>
          </p:cNvPicPr>
          <p:nvPr/>
        </p:nvPicPr>
        <p:blipFill>
          <a:blip r:embed="rId6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3817796" y="3673179"/>
            <a:ext cx="1319064" cy="1326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183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  <p:bldP spid="14" grpId="0"/>
      <p:bldP spid="15" grpId="0"/>
      <p:bldP spid="1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/>
          <p:cNvSpPr txBox="1"/>
          <p:nvPr/>
        </p:nvSpPr>
        <p:spPr>
          <a:xfrm>
            <a:off x="0" y="23709"/>
            <a:ext cx="91440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e-DE" sz="3200" b="1" spc="300" dirty="0" smtClean="0">
                <a:ln>
                  <a:solidFill>
                    <a:schemeClr val="tx1"/>
                  </a:solidFill>
                </a:ln>
                <a:solidFill>
                  <a:srgbClr val="CCAE99"/>
                </a:solidFill>
              </a:rPr>
              <a:t>SPIELFELD I</a:t>
            </a:r>
            <a:endParaRPr lang="de-DE" sz="3200" b="1" spc="300" dirty="0">
              <a:ln>
                <a:solidFill>
                  <a:schemeClr val="tx1"/>
                </a:solidFill>
              </a:ln>
              <a:solidFill>
                <a:srgbClr val="CCAE99"/>
              </a:solidFill>
            </a:endParaRPr>
          </a:p>
        </p:txBody>
      </p:sp>
      <p:sp>
        <p:nvSpPr>
          <p:cNvPr id="6" name="Textfeld 5"/>
          <p:cNvSpPr txBox="1"/>
          <p:nvPr/>
        </p:nvSpPr>
        <p:spPr>
          <a:xfrm>
            <a:off x="395536" y="659472"/>
            <a:ext cx="79928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 smtClean="0">
                <a:solidFill>
                  <a:schemeClr val="bg1"/>
                </a:solidFill>
              </a:rPr>
              <a:t>Gesamtes Spiel nur 1 Ebene -&gt; Integration von Setting in Spielfeld</a:t>
            </a:r>
            <a:endParaRPr lang="de-DE" sz="2000" b="1" dirty="0">
              <a:solidFill>
                <a:schemeClr val="bg1"/>
              </a:solidFill>
            </a:endParaRPr>
          </a:p>
        </p:txBody>
      </p:sp>
      <p:pic>
        <p:nvPicPr>
          <p:cNvPr id="2052" name="Picture 4" descr="I:\Neuer Ordner\Work\MI15 GIE Spielprojekt\Meilenstein2\mat\Scans\sketch06 edit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275606"/>
            <a:ext cx="2344025" cy="3312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 descr="I:\Neuer Ordner\Work\MicroFair\Meilenstein_2\Konzeptskizzen\Spielfeld_Felddesign\spielfeld_schema divide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2409963"/>
            <a:ext cx="2250019" cy="2250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feld 12"/>
          <p:cNvSpPr txBox="1"/>
          <p:nvPr/>
        </p:nvSpPr>
        <p:spPr>
          <a:xfrm>
            <a:off x="3059832" y="1208231"/>
            <a:ext cx="17641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>
                <a:solidFill>
                  <a:schemeClr val="accent6">
                    <a:lumMod val="75000"/>
                  </a:schemeClr>
                </a:solidFill>
              </a:rPr>
              <a:t>Feldkarten</a:t>
            </a:r>
          </a:p>
          <a:p>
            <a:r>
              <a:rPr lang="de-DE" b="1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de-DE" b="1" dirty="0" smtClean="0">
                <a:solidFill>
                  <a:schemeClr val="accent6">
                    <a:lumMod val="75000"/>
                  </a:schemeClr>
                </a:solidFill>
              </a:rPr>
              <a:t>uf  drehbaren Zahnrädern gelagert</a:t>
            </a:r>
            <a:endParaRPr lang="de-DE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2056" name="Picture 8" descr="I:\Neuer Ordner\Work\MicroFair\Meilenstein_2\Konzeptskizzen\Spielfeld_Felddesign\GearB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2985" y="1179920"/>
            <a:ext cx="1625600" cy="16256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</p:pic>
      <p:sp>
        <p:nvSpPr>
          <p:cNvPr id="17" name="Rechteck 16"/>
          <p:cNvSpPr/>
          <p:nvPr/>
        </p:nvSpPr>
        <p:spPr>
          <a:xfrm>
            <a:off x="5232441" y="1518286"/>
            <a:ext cx="966688" cy="948868"/>
          </a:xfrm>
          <a:prstGeom prst="rect">
            <a:avLst/>
          </a:prstGeom>
          <a:noFill/>
          <a:ln w="508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accent6">
                  <a:lumMod val="75000"/>
                </a:schemeClr>
              </a:solidFill>
            </a:endParaRPr>
          </a:p>
        </p:txBody>
      </p:sp>
      <p:cxnSp>
        <p:nvCxnSpPr>
          <p:cNvPr id="14" name="Gerade Verbindung mit Pfeil 13"/>
          <p:cNvCxnSpPr/>
          <p:nvPr/>
        </p:nvCxnSpPr>
        <p:spPr>
          <a:xfrm>
            <a:off x="4427984" y="1400448"/>
            <a:ext cx="720080" cy="350836"/>
          </a:xfrm>
          <a:prstGeom prst="straightConnector1">
            <a:avLst/>
          </a:prstGeom>
          <a:ln w="57150" cap="sq" cmpd="sng">
            <a:solidFill>
              <a:schemeClr val="accent6">
                <a:lumMod val="75000"/>
              </a:schemeClr>
            </a:solidFill>
            <a:miter lim="800000"/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feld 32"/>
          <p:cNvSpPr txBox="1"/>
          <p:nvPr/>
        </p:nvSpPr>
        <p:spPr>
          <a:xfrm>
            <a:off x="6804248" y="1125190"/>
            <a:ext cx="21602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>
                <a:solidFill>
                  <a:srgbClr val="CCAE99"/>
                </a:solidFill>
              </a:rPr>
              <a:t>BOSS erscheint, wenn alle Felder aufgedeckt sind</a:t>
            </a:r>
            <a:endParaRPr lang="de-DE" b="1" dirty="0">
              <a:solidFill>
                <a:srgbClr val="CCAE99"/>
              </a:solidFill>
            </a:endParaRPr>
          </a:p>
        </p:txBody>
      </p:sp>
      <p:sp>
        <p:nvSpPr>
          <p:cNvPr id="34" name="Textfeld 33"/>
          <p:cNvSpPr txBox="1"/>
          <p:nvPr/>
        </p:nvSpPr>
        <p:spPr>
          <a:xfrm>
            <a:off x="6802288" y="2048520"/>
            <a:ext cx="2160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>
                <a:solidFill>
                  <a:srgbClr val="CCAE99"/>
                </a:solidFill>
              </a:rPr>
              <a:t>Nur „hypothetische“ 2. Ebene</a:t>
            </a:r>
          </a:p>
        </p:txBody>
      </p:sp>
      <p:sp>
        <p:nvSpPr>
          <p:cNvPr id="35" name="Textfeld 34"/>
          <p:cNvSpPr txBox="1"/>
          <p:nvPr/>
        </p:nvSpPr>
        <p:spPr>
          <a:xfrm>
            <a:off x="6802288" y="2696592"/>
            <a:ext cx="2160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>
                <a:solidFill>
                  <a:srgbClr val="CCAE99"/>
                </a:solidFill>
              </a:rPr>
              <a:t>Feldkarten bleiben aufgedeckt</a:t>
            </a:r>
          </a:p>
        </p:txBody>
      </p:sp>
      <p:sp>
        <p:nvSpPr>
          <p:cNvPr id="36" name="Textfeld 35"/>
          <p:cNvSpPr txBox="1"/>
          <p:nvPr/>
        </p:nvSpPr>
        <p:spPr>
          <a:xfrm>
            <a:off x="6802288" y="3346405"/>
            <a:ext cx="2160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>
                <a:solidFill>
                  <a:srgbClr val="CCAE99"/>
                </a:solidFill>
              </a:rPr>
              <a:t>Monster und Fallen sind wieder aktiv</a:t>
            </a:r>
          </a:p>
        </p:txBody>
      </p:sp>
      <p:sp>
        <p:nvSpPr>
          <p:cNvPr id="38" name="Textfeld 37"/>
          <p:cNvSpPr txBox="1"/>
          <p:nvPr/>
        </p:nvSpPr>
        <p:spPr>
          <a:xfrm>
            <a:off x="6802288" y="3994477"/>
            <a:ext cx="2160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>
                <a:solidFill>
                  <a:srgbClr val="CCAE99"/>
                </a:solidFill>
              </a:rPr>
              <a:t>Feldkarten werden nach Zug umgedreht</a:t>
            </a:r>
          </a:p>
        </p:txBody>
      </p:sp>
      <p:sp>
        <p:nvSpPr>
          <p:cNvPr id="43" name="Textfeld 42"/>
          <p:cNvSpPr txBox="1"/>
          <p:nvPr/>
        </p:nvSpPr>
        <p:spPr>
          <a:xfrm>
            <a:off x="4660029" y="4001217"/>
            <a:ext cx="21442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dirty="0" smtClean="0">
                <a:solidFill>
                  <a:schemeClr val="accent6">
                    <a:lumMod val="75000"/>
                  </a:schemeClr>
                </a:solidFill>
              </a:rPr>
              <a:t>Spielfeld unterteilt in zwei Drehbereiche</a:t>
            </a:r>
            <a:endParaRPr lang="de-DE" sz="1600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4875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3" grpId="0"/>
      <p:bldP spid="17" grpId="0" animBg="1"/>
      <p:bldP spid="33" grpId="0"/>
      <p:bldP spid="34" grpId="0"/>
      <p:bldP spid="35" grpId="0"/>
      <p:bldP spid="36" grpId="0"/>
      <p:bldP spid="38" grpId="0"/>
      <p:bldP spid="4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/>
          <p:cNvSpPr txBox="1"/>
          <p:nvPr/>
        </p:nvSpPr>
        <p:spPr>
          <a:xfrm>
            <a:off x="0" y="23709"/>
            <a:ext cx="91440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e-DE" sz="3200" b="1" spc="300" dirty="0" smtClean="0">
                <a:ln>
                  <a:solidFill>
                    <a:schemeClr val="tx1"/>
                  </a:solidFill>
                </a:ln>
                <a:solidFill>
                  <a:srgbClr val="CCAE99"/>
                </a:solidFill>
              </a:rPr>
              <a:t>SPIELFELD II</a:t>
            </a:r>
            <a:endParaRPr lang="de-DE" sz="3200" b="1" spc="300" dirty="0">
              <a:ln>
                <a:solidFill>
                  <a:schemeClr val="tx1"/>
                </a:solidFill>
              </a:ln>
              <a:solidFill>
                <a:srgbClr val="CCAE99"/>
              </a:solidFill>
            </a:endParaRPr>
          </a:p>
        </p:txBody>
      </p:sp>
      <p:sp>
        <p:nvSpPr>
          <p:cNvPr id="6" name="Textfeld 5"/>
          <p:cNvSpPr txBox="1"/>
          <p:nvPr/>
        </p:nvSpPr>
        <p:spPr>
          <a:xfrm>
            <a:off x="395536" y="659472"/>
            <a:ext cx="79928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 smtClean="0">
                <a:solidFill>
                  <a:schemeClr val="bg1"/>
                </a:solidFill>
              </a:rPr>
              <a:t>Design: Zahnräder, schwebende Festung, Wolken, Dampf, Zerfall …</a:t>
            </a:r>
            <a:endParaRPr lang="de-DE" sz="2000" b="1" dirty="0">
              <a:solidFill>
                <a:schemeClr val="bg1"/>
              </a:solidFill>
            </a:endParaRPr>
          </a:p>
        </p:txBody>
      </p:sp>
      <p:pic>
        <p:nvPicPr>
          <p:cNvPr id="3075" name="Picture 3" descr="I:\Neuer Ordner\Work\MI15 GIE Spielprojekt\Meilenstein2\Spielfeld\Spielfeld gears perspective destruc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048779"/>
            <a:ext cx="5680047" cy="3971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Freihandform 9"/>
          <p:cNvSpPr/>
          <p:nvPr/>
        </p:nvSpPr>
        <p:spPr>
          <a:xfrm>
            <a:off x="2075123" y="1287780"/>
            <a:ext cx="4099055" cy="2171700"/>
          </a:xfrm>
          <a:custGeom>
            <a:avLst/>
            <a:gdLst>
              <a:gd name="connsiteX0" fmla="*/ 144780 w 4130040"/>
              <a:gd name="connsiteY0" fmla="*/ 0 h 2171700"/>
              <a:gd name="connsiteX1" fmla="*/ 0 w 4130040"/>
              <a:gd name="connsiteY1" fmla="*/ 579120 h 2171700"/>
              <a:gd name="connsiteX2" fmla="*/ 1104900 w 4130040"/>
              <a:gd name="connsiteY2" fmla="*/ 632460 h 2171700"/>
              <a:gd name="connsiteX3" fmla="*/ 1104900 w 4130040"/>
              <a:gd name="connsiteY3" fmla="*/ 2057400 h 2171700"/>
              <a:gd name="connsiteX4" fmla="*/ 1965960 w 4130040"/>
              <a:gd name="connsiteY4" fmla="*/ 2164080 h 2171700"/>
              <a:gd name="connsiteX5" fmla="*/ 4130040 w 4130040"/>
              <a:gd name="connsiteY5" fmla="*/ 2171700 h 2171700"/>
              <a:gd name="connsiteX6" fmla="*/ 3497580 w 4130040"/>
              <a:gd name="connsiteY6" fmla="*/ 647700 h 2171700"/>
              <a:gd name="connsiteX7" fmla="*/ 2004060 w 4130040"/>
              <a:gd name="connsiteY7" fmla="*/ 22860 h 2171700"/>
              <a:gd name="connsiteX8" fmla="*/ 144780 w 4130040"/>
              <a:gd name="connsiteY8" fmla="*/ 0 h 2171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30040" h="2171700">
                <a:moveTo>
                  <a:pt x="144780" y="0"/>
                </a:moveTo>
                <a:lnTo>
                  <a:pt x="0" y="579120"/>
                </a:lnTo>
                <a:lnTo>
                  <a:pt x="1104900" y="632460"/>
                </a:lnTo>
                <a:lnTo>
                  <a:pt x="1104900" y="2057400"/>
                </a:lnTo>
                <a:lnTo>
                  <a:pt x="1965960" y="2164080"/>
                </a:lnTo>
                <a:lnTo>
                  <a:pt x="4130040" y="2171700"/>
                </a:lnTo>
                <a:lnTo>
                  <a:pt x="3497580" y="647700"/>
                </a:lnTo>
                <a:lnTo>
                  <a:pt x="2004060" y="22860"/>
                </a:lnTo>
                <a:lnTo>
                  <a:pt x="144780" y="0"/>
                </a:lnTo>
                <a:close/>
              </a:path>
            </a:pathLst>
          </a:custGeom>
          <a:noFill/>
          <a:ln w="508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Textfeld 24"/>
          <p:cNvSpPr txBox="1"/>
          <p:nvPr/>
        </p:nvSpPr>
        <p:spPr>
          <a:xfrm>
            <a:off x="5203870" y="1059582"/>
            <a:ext cx="19406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>
                <a:solidFill>
                  <a:schemeClr val="accent6">
                    <a:lumMod val="75000"/>
                  </a:schemeClr>
                </a:solidFill>
              </a:rPr>
              <a:t>Unterteilung in zwei Drehbereiche</a:t>
            </a:r>
            <a:endParaRPr lang="de-DE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cxnSp>
        <p:nvCxnSpPr>
          <p:cNvPr id="26" name="Gerade Verbindung mit Pfeil 25"/>
          <p:cNvCxnSpPr/>
          <p:nvPr/>
        </p:nvCxnSpPr>
        <p:spPr>
          <a:xfrm flipH="1">
            <a:off x="4355976" y="1353323"/>
            <a:ext cx="847894" cy="376237"/>
          </a:xfrm>
          <a:prstGeom prst="straightConnector1">
            <a:avLst/>
          </a:prstGeom>
          <a:ln w="57150" cap="sq" cmpd="sng">
            <a:solidFill>
              <a:schemeClr val="accent6"/>
            </a:solidFill>
            <a:miter lim="800000"/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feld 29"/>
          <p:cNvSpPr txBox="1"/>
          <p:nvPr/>
        </p:nvSpPr>
        <p:spPr>
          <a:xfrm>
            <a:off x="5989301" y="1635646"/>
            <a:ext cx="18814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>
                <a:solidFill>
                  <a:srgbClr val="CCAE99"/>
                </a:solidFill>
              </a:rPr>
              <a:t>Story-Elemente:</a:t>
            </a:r>
          </a:p>
        </p:txBody>
      </p:sp>
      <p:sp>
        <p:nvSpPr>
          <p:cNvPr id="31" name="Textfeld 30"/>
          <p:cNvSpPr txBox="1"/>
          <p:nvPr/>
        </p:nvSpPr>
        <p:spPr>
          <a:xfrm>
            <a:off x="6001339" y="1923678"/>
            <a:ext cx="33723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>
                <a:solidFill>
                  <a:srgbClr val="CCAE99"/>
                </a:solidFill>
              </a:rPr>
              <a:t>Uralte Festung</a:t>
            </a:r>
          </a:p>
          <a:p>
            <a:r>
              <a:rPr lang="de-DE" b="1" dirty="0" smtClean="0">
                <a:solidFill>
                  <a:srgbClr val="CCAE99"/>
                </a:solidFill>
              </a:rPr>
              <a:t>Maschinen ohne Wartung</a:t>
            </a:r>
          </a:p>
          <a:p>
            <a:r>
              <a:rPr lang="de-DE" b="1" dirty="0" smtClean="0">
                <a:solidFill>
                  <a:srgbClr val="CCAE99"/>
                </a:solidFill>
              </a:rPr>
              <a:t>Zerschlissene Mechanik</a:t>
            </a:r>
          </a:p>
          <a:p>
            <a:r>
              <a:rPr lang="de-DE" b="1" dirty="0" smtClean="0">
                <a:solidFill>
                  <a:srgbClr val="CCAE99"/>
                </a:solidFill>
              </a:rPr>
              <a:t>-&gt; ZERBROCHENES KONSTRUKT</a:t>
            </a:r>
            <a:endParaRPr lang="de-DE" b="1" dirty="0">
              <a:solidFill>
                <a:srgbClr val="CCAE99"/>
              </a:solidFill>
            </a:endParaRPr>
          </a:p>
        </p:txBody>
      </p:sp>
      <p:sp>
        <p:nvSpPr>
          <p:cNvPr id="32" name="Textfeld 31"/>
          <p:cNvSpPr txBox="1"/>
          <p:nvPr/>
        </p:nvSpPr>
        <p:spPr>
          <a:xfrm>
            <a:off x="5796136" y="3507854"/>
            <a:ext cx="29757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 smtClean="0">
                <a:solidFill>
                  <a:srgbClr val="CCAE99"/>
                </a:solidFill>
              </a:rPr>
              <a:t>Material:</a:t>
            </a:r>
            <a:endParaRPr lang="de-DE" sz="1400" b="1" dirty="0">
              <a:solidFill>
                <a:srgbClr val="CCAE99"/>
              </a:solidFill>
            </a:endParaRPr>
          </a:p>
        </p:txBody>
      </p:sp>
      <p:sp>
        <p:nvSpPr>
          <p:cNvPr id="37" name="Textfeld 36"/>
          <p:cNvSpPr txBox="1"/>
          <p:nvPr/>
        </p:nvSpPr>
        <p:spPr>
          <a:xfrm>
            <a:off x="5796136" y="3723878"/>
            <a:ext cx="350553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 smtClean="0">
                <a:solidFill>
                  <a:srgbClr val="CCAE99"/>
                </a:solidFill>
              </a:rPr>
              <a:t>Graupappe versch. Stärken</a:t>
            </a:r>
          </a:p>
          <a:p>
            <a:r>
              <a:rPr lang="de-DE" sz="1400" b="1" dirty="0" smtClean="0">
                <a:solidFill>
                  <a:srgbClr val="CCAE99"/>
                </a:solidFill>
              </a:rPr>
              <a:t>Drehfelder sind identische Steckbausteine</a:t>
            </a:r>
          </a:p>
          <a:p>
            <a:r>
              <a:rPr lang="de-DE" sz="1400" b="1" dirty="0" smtClean="0">
                <a:solidFill>
                  <a:srgbClr val="CCAE99"/>
                </a:solidFill>
              </a:rPr>
              <a:t>Unterkonstruktion aus vier Teilen</a:t>
            </a:r>
            <a:endParaRPr lang="de-DE" sz="1400" b="1" dirty="0">
              <a:solidFill>
                <a:srgbClr val="CCAE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2576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 animBg="1"/>
      <p:bldP spid="25" grpId="0"/>
      <p:bldP spid="30" grpId="0"/>
      <p:bldP spid="31" grpId="0"/>
      <p:bldP spid="32" grpId="0"/>
      <p:bldP spid="3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/>
          <p:cNvSpPr txBox="1"/>
          <p:nvPr/>
        </p:nvSpPr>
        <p:spPr>
          <a:xfrm>
            <a:off x="0" y="23709"/>
            <a:ext cx="91440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e-DE" sz="3200" b="1" spc="300" dirty="0" smtClean="0">
                <a:ln>
                  <a:solidFill>
                    <a:schemeClr val="tx1"/>
                  </a:solidFill>
                </a:ln>
                <a:solidFill>
                  <a:srgbClr val="CCAE99"/>
                </a:solidFill>
              </a:rPr>
              <a:t>FELD- &amp; KAMPFKARTEN</a:t>
            </a:r>
            <a:endParaRPr lang="de-DE" sz="3200" b="1" spc="300" dirty="0">
              <a:ln>
                <a:solidFill>
                  <a:schemeClr val="tx1"/>
                </a:solidFill>
              </a:ln>
              <a:solidFill>
                <a:srgbClr val="CCAE99"/>
              </a:solidFill>
            </a:endParaRPr>
          </a:p>
        </p:txBody>
      </p:sp>
      <p:sp>
        <p:nvSpPr>
          <p:cNvPr id="6" name="Textfeld 5"/>
          <p:cNvSpPr txBox="1"/>
          <p:nvPr/>
        </p:nvSpPr>
        <p:spPr>
          <a:xfrm>
            <a:off x="467544" y="644530"/>
            <a:ext cx="8280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>
                <a:solidFill>
                  <a:schemeClr val="bg1"/>
                </a:solidFill>
              </a:rPr>
              <a:t>Design: </a:t>
            </a:r>
            <a:r>
              <a:rPr lang="de-DE" b="1" dirty="0">
                <a:solidFill>
                  <a:schemeClr val="bg1"/>
                </a:solidFill>
              </a:rPr>
              <a:t> </a:t>
            </a:r>
            <a:r>
              <a:rPr lang="de-DE" b="1" dirty="0" smtClean="0">
                <a:solidFill>
                  <a:schemeClr val="bg1"/>
                </a:solidFill>
              </a:rPr>
              <a:t>Farbspektrum, Rost, Metall, Zahnräder, filigrane und klobige Elemente</a:t>
            </a:r>
            <a:endParaRPr lang="de-DE" b="1" dirty="0">
              <a:solidFill>
                <a:schemeClr val="bg1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8701" y="1275606"/>
            <a:ext cx="2646952" cy="3612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hteck 1"/>
          <p:cNvSpPr/>
          <p:nvPr/>
        </p:nvSpPr>
        <p:spPr>
          <a:xfrm>
            <a:off x="1482397" y="3795886"/>
            <a:ext cx="970039" cy="886252"/>
          </a:xfrm>
          <a:prstGeom prst="rect">
            <a:avLst/>
          </a:prstGeom>
          <a:noFill/>
          <a:ln w="508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5" name="Gerade Verbindung mit Pfeil 14"/>
          <p:cNvCxnSpPr>
            <a:stCxn id="19" idx="1"/>
          </p:cNvCxnSpPr>
          <p:nvPr/>
        </p:nvCxnSpPr>
        <p:spPr>
          <a:xfrm flipH="1">
            <a:off x="3131840" y="2396376"/>
            <a:ext cx="432048" cy="184666"/>
          </a:xfrm>
          <a:prstGeom prst="straightConnector1">
            <a:avLst/>
          </a:prstGeom>
          <a:ln w="57150" cap="sq" cmpd="sng">
            <a:solidFill>
              <a:schemeClr val="accent6">
                <a:lumMod val="75000"/>
              </a:schemeClr>
            </a:solidFill>
            <a:miter lim="800000"/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feld 18"/>
          <p:cNvSpPr txBox="1"/>
          <p:nvPr/>
        </p:nvSpPr>
        <p:spPr>
          <a:xfrm>
            <a:off x="3563888" y="2211710"/>
            <a:ext cx="216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>
                <a:solidFill>
                  <a:srgbClr val="CCAE99"/>
                </a:solidFill>
              </a:rPr>
              <a:t>Illustrationsbereich</a:t>
            </a:r>
            <a:endParaRPr lang="de-DE" b="1" dirty="0">
              <a:solidFill>
                <a:srgbClr val="CCAE99"/>
              </a:solidFill>
            </a:endParaRPr>
          </a:p>
        </p:txBody>
      </p:sp>
      <p:cxnSp>
        <p:nvCxnSpPr>
          <p:cNvPr id="21" name="Gerade Verbindung mit Pfeil 20"/>
          <p:cNvCxnSpPr>
            <a:stCxn id="23" idx="1"/>
          </p:cNvCxnSpPr>
          <p:nvPr/>
        </p:nvCxnSpPr>
        <p:spPr>
          <a:xfrm flipH="1">
            <a:off x="2452436" y="3608757"/>
            <a:ext cx="1111452" cy="180394"/>
          </a:xfrm>
          <a:prstGeom prst="straightConnector1">
            <a:avLst/>
          </a:prstGeom>
          <a:ln w="57150" cap="sq" cmpd="sng">
            <a:solidFill>
              <a:schemeClr val="accent6">
                <a:lumMod val="75000"/>
              </a:schemeClr>
            </a:solidFill>
            <a:miter lim="800000"/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feld 22"/>
          <p:cNvSpPr txBox="1"/>
          <p:nvPr/>
        </p:nvSpPr>
        <p:spPr>
          <a:xfrm>
            <a:off x="3563888" y="3424091"/>
            <a:ext cx="216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>
                <a:solidFill>
                  <a:srgbClr val="CCAE99"/>
                </a:solidFill>
              </a:rPr>
              <a:t>Textbereich</a:t>
            </a:r>
            <a:endParaRPr lang="de-DE" b="1" dirty="0">
              <a:solidFill>
                <a:srgbClr val="CCAE99"/>
              </a:solidFill>
            </a:endParaRPr>
          </a:p>
        </p:txBody>
      </p:sp>
      <p:cxnSp>
        <p:nvCxnSpPr>
          <p:cNvPr id="34" name="Gerade Verbindung mit Pfeil 33"/>
          <p:cNvCxnSpPr/>
          <p:nvPr/>
        </p:nvCxnSpPr>
        <p:spPr>
          <a:xfrm flipH="1">
            <a:off x="2874910" y="4347140"/>
            <a:ext cx="688978" cy="36622"/>
          </a:xfrm>
          <a:prstGeom prst="straightConnector1">
            <a:avLst/>
          </a:prstGeom>
          <a:ln w="57150" cap="sq" cmpd="sng">
            <a:solidFill>
              <a:schemeClr val="accent6">
                <a:lumMod val="75000"/>
              </a:schemeClr>
            </a:solidFill>
            <a:miter lim="800000"/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feld 34"/>
          <p:cNvSpPr txBox="1"/>
          <p:nvPr/>
        </p:nvSpPr>
        <p:spPr>
          <a:xfrm>
            <a:off x="3563888" y="3869635"/>
            <a:ext cx="2160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>
                <a:solidFill>
                  <a:schemeClr val="accent2">
                    <a:lumMod val="75000"/>
                  </a:schemeClr>
                </a:solidFill>
              </a:rPr>
              <a:t>Bedrohung</a:t>
            </a:r>
            <a:r>
              <a:rPr lang="de-DE" b="1" dirty="0" smtClean="0">
                <a:solidFill>
                  <a:srgbClr val="CCAE99"/>
                </a:solidFill>
              </a:rPr>
              <a:t> </a:t>
            </a:r>
            <a:r>
              <a:rPr lang="de-DE" sz="1200" b="1" dirty="0" smtClean="0">
                <a:solidFill>
                  <a:srgbClr val="CCAE99"/>
                </a:solidFill>
              </a:rPr>
              <a:t>(Kampfwert)</a:t>
            </a:r>
            <a:endParaRPr lang="de-DE" b="1" dirty="0" smtClean="0">
              <a:solidFill>
                <a:srgbClr val="CCAE99"/>
              </a:solidFill>
            </a:endParaRPr>
          </a:p>
          <a:p>
            <a:r>
              <a:rPr lang="de-DE" b="1" dirty="0" smtClean="0">
                <a:solidFill>
                  <a:schemeClr val="accent3">
                    <a:lumMod val="75000"/>
                  </a:schemeClr>
                </a:solidFill>
              </a:rPr>
              <a:t>Stabilität </a:t>
            </a:r>
            <a:r>
              <a:rPr lang="de-DE" sz="1200" b="1" dirty="0" smtClean="0">
                <a:solidFill>
                  <a:srgbClr val="CCAE99"/>
                </a:solidFill>
              </a:rPr>
              <a:t>(Zustandswert)</a:t>
            </a:r>
            <a:endParaRPr lang="de-DE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868144" y="1272890"/>
            <a:ext cx="2648889" cy="3615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9" name="Gerade Verbindung mit Pfeil 48"/>
          <p:cNvCxnSpPr/>
          <p:nvPr/>
        </p:nvCxnSpPr>
        <p:spPr>
          <a:xfrm>
            <a:off x="5621018" y="4102166"/>
            <a:ext cx="1327246" cy="306842"/>
          </a:xfrm>
          <a:prstGeom prst="straightConnector1">
            <a:avLst/>
          </a:prstGeom>
          <a:ln w="57150" cap="sq" cmpd="sng">
            <a:solidFill>
              <a:schemeClr val="accent6">
                <a:lumMod val="75000"/>
              </a:schemeClr>
            </a:solidFill>
            <a:miter lim="800000"/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feld 52"/>
          <p:cNvSpPr txBox="1"/>
          <p:nvPr/>
        </p:nvSpPr>
        <p:spPr>
          <a:xfrm>
            <a:off x="3563888" y="1306964"/>
            <a:ext cx="216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>
                <a:solidFill>
                  <a:srgbClr val="CCAE99"/>
                </a:solidFill>
              </a:rPr>
              <a:t>Titel / Bezeichnung</a:t>
            </a:r>
            <a:endParaRPr lang="de-DE" b="1" dirty="0">
              <a:solidFill>
                <a:srgbClr val="CCAE99"/>
              </a:solidFill>
            </a:endParaRPr>
          </a:p>
        </p:txBody>
      </p:sp>
      <p:cxnSp>
        <p:nvCxnSpPr>
          <p:cNvPr id="54" name="Gerade Verbindung mit Pfeil 53"/>
          <p:cNvCxnSpPr/>
          <p:nvPr/>
        </p:nvCxnSpPr>
        <p:spPr>
          <a:xfrm>
            <a:off x="5580112" y="1491630"/>
            <a:ext cx="576064" cy="94469"/>
          </a:xfrm>
          <a:prstGeom prst="straightConnector1">
            <a:avLst/>
          </a:prstGeom>
          <a:ln w="57150" cap="sq" cmpd="sng">
            <a:solidFill>
              <a:schemeClr val="accent6">
                <a:lumMod val="75000"/>
              </a:schemeClr>
            </a:solidFill>
            <a:miter lim="800000"/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Gerade Verbindung mit Pfeil 56"/>
          <p:cNvCxnSpPr/>
          <p:nvPr/>
        </p:nvCxnSpPr>
        <p:spPr>
          <a:xfrm>
            <a:off x="5580112" y="2396376"/>
            <a:ext cx="704529" cy="216024"/>
          </a:xfrm>
          <a:prstGeom prst="straightConnector1">
            <a:avLst/>
          </a:prstGeom>
          <a:ln w="57150" cap="sq" cmpd="sng">
            <a:solidFill>
              <a:schemeClr val="accent6">
                <a:lumMod val="75000"/>
              </a:schemeClr>
            </a:solidFill>
            <a:miter lim="800000"/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0426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" grpId="0" animBg="1"/>
      <p:bldP spid="19" grpId="0"/>
      <p:bldP spid="23" grpId="0"/>
      <p:bldP spid="35" grpId="0"/>
      <p:bldP spid="5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Ellipse 28"/>
          <p:cNvSpPr/>
          <p:nvPr/>
        </p:nvSpPr>
        <p:spPr>
          <a:xfrm>
            <a:off x="3347864" y="4750073"/>
            <a:ext cx="1792259" cy="243453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Ellipse 21"/>
          <p:cNvSpPr/>
          <p:nvPr/>
        </p:nvSpPr>
        <p:spPr>
          <a:xfrm>
            <a:off x="4360747" y="4876006"/>
            <a:ext cx="5355448" cy="496867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Ellipse 18"/>
          <p:cNvSpPr/>
          <p:nvPr/>
        </p:nvSpPr>
        <p:spPr>
          <a:xfrm>
            <a:off x="35496" y="4855523"/>
            <a:ext cx="3023011" cy="308515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feld 3"/>
          <p:cNvSpPr txBox="1"/>
          <p:nvPr/>
        </p:nvSpPr>
        <p:spPr>
          <a:xfrm>
            <a:off x="0" y="23709"/>
            <a:ext cx="91440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e-DE" sz="3200" b="1" spc="300" dirty="0" smtClean="0">
                <a:ln>
                  <a:solidFill>
                    <a:schemeClr val="tx1"/>
                  </a:solidFill>
                </a:ln>
                <a:solidFill>
                  <a:srgbClr val="CCAE99"/>
                </a:solidFill>
              </a:rPr>
              <a:t>SPIELFIGUREN</a:t>
            </a:r>
            <a:endParaRPr lang="de-DE" sz="3200" b="1" spc="300" dirty="0">
              <a:ln>
                <a:solidFill>
                  <a:schemeClr val="tx1"/>
                </a:solidFill>
              </a:ln>
              <a:solidFill>
                <a:srgbClr val="CCAE99"/>
              </a:solidFill>
            </a:endParaRPr>
          </a:p>
        </p:txBody>
      </p:sp>
      <p:sp>
        <p:nvSpPr>
          <p:cNvPr id="6" name="Textfeld 5"/>
          <p:cNvSpPr txBox="1"/>
          <p:nvPr/>
        </p:nvSpPr>
        <p:spPr>
          <a:xfrm>
            <a:off x="395536" y="642774"/>
            <a:ext cx="79928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 smtClean="0">
                <a:solidFill>
                  <a:schemeClr val="bg1"/>
                </a:solidFill>
              </a:rPr>
              <a:t>Individuelle Spieler-Figuren &amp; gewaltige Endgegner-Figur</a:t>
            </a:r>
            <a:endParaRPr lang="de-DE" sz="2000" b="1" dirty="0">
              <a:solidFill>
                <a:schemeClr val="bg1"/>
              </a:solidFill>
            </a:endParaRPr>
          </a:p>
        </p:txBody>
      </p:sp>
      <p:pic>
        <p:nvPicPr>
          <p:cNvPr id="5122" name="Picture 2" descr="I:\Neuer Ordner\Work\MI15 GIE Spielprojekt\Meilenstein2\mat\character02a color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8644" flipH="1">
            <a:off x="-1473202" y="1801804"/>
            <a:ext cx="3974697" cy="3364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Ellipse 6"/>
          <p:cNvSpPr/>
          <p:nvPr/>
        </p:nvSpPr>
        <p:spPr>
          <a:xfrm>
            <a:off x="2663164" y="4780344"/>
            <a:ext cx="1224136" cy="18291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flipH="1">
            <a:off x="2555776" y="3923900"/>
            <a:ext cx="1036867" cy="1047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Gerade Verbindung mit Pfeil 11"/>
          <p:cNvCxnSpPr/>
          <p:nvPr/>
        </p:nvCxnSpPr>
        <p:spPr>
          <a:xfrm>
            <a:off x="2214679" y="4242008"/>
            <a:ext cx="701137" cy="0"/>
          </a:xfrm>
          <a:prstGeom prst="straightConnector1">
            <a:avLst/>
          </a:prstGeom>
          <a:ln w="57150" cap="sq" cmpd="sng">
            <a:solidFill>
              <a:srgbClr val="CCAE99"/>
            </a:solidFill>
            <a:miter lim="800000"/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6" name="Picture 6" descr="I:\Neuer Ordner\Work\MI15 GIE Spielprojekt\Meilenstein2\mat\Hueter placeholder figurine 6cmX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492" y="2377976"/>
            <a:ext cx="2160588" cy="2786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5" name="Picture 5" descr="I:\Neuer Ordner\Work\MI15 GIE Spielprojekt\Meilenstein2\mat\Hueter placeholder 16cmX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952" y="-812626"/>
            <a:ext cx="6229089" cy="6225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hteck 8"/>
          <p:cNvSpPr/>
          <p:nvPr/>
        </p:nvSpPr>
        <p:spPr>
          <a:xfrm rot="17073956">
            <a:off x="4836659" y="2115399"/>
            <a:ext cx="375428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4800" b="1" spc="300" dirty="0" smtClean="0">
                <a:solidFill>
                  <a:schemeClr val="accent6">
                    <a:lumMod val="75000"/>
                  </a:schemeClr>
                </a:solidFill>
              </a:rPr>
              <a:t>Platzhalter</a:t>
            </a:r>
            <a:endParaRPr lang="de-DE" sz="4800" b="1" spc="300" dirty="0">
              <a:solidFill>
                <a:schemeClr val="accent6">
                  <a:lumMod val="75000"/>
                </a:schemeClr>
              </a:solidFill>
            </a:endParaRPr>
          </a:p>
        </p:txBody>
      </p:sp>
      <p:cxnSp>
        <p:nvCxnSpPr>
          <p:cNvPr id="32" name="Gerade Verbindung mit Pfeil 31"/>
          <p:cNvCxnSpPr/>
          <p:nvPr/>
        </p:nvCxnSpPr>
        <p:spPr>
          <a:xfrm flipH="1">
            <a:off x="4717772" y="3363838"/>
            <a:ext cx="718324" cy="0"/>
          </a:xfrm>
          <a:prstGeom prst="straightConnector1">
            <a:avLst/>
          </a:prstGeom>
          <a:ln w="57150" cap="sq" cmpd="sng">
            <a:solidFill>
              <a:srgbClr val="7BA7CB"/>
            </a:solidFill>
            <a:miter lim="800000"/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feld 32"/>
          <p:cNvSpPr txBox="1"/>
          <p:nvPr/>
        </p:nvSpPr>
        <p:spPr>
          <a:xfrm>
            <a:off x="7776864" y="896982"/>
            <a:ext cx="13316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 smtClean="0">
                <a:solidFill>
                  <a:srgbClr val="7BA7CB"/>
                </a:solidFill>
              </a:rPr>
              <a:t>Maßstab 1 : </a:t>
            </a:r>
            <a:r>
              <a:rPr lang="de-DE" sz="1400" b="1" dirty="0">
                <a:solidFill>
                  <a:srgbClr val="7BA7CB"/>
                </a:solidFill>
              </a:rPr>
              <a:t>5</a:t>
            </a:r>
            <a:endParaRPr lang="de-DE" sz="1400" b="1" dirty="0" smtClean="0">
              <a:solidFill>
                <a:srgbClr val="7BA7CB"/>
              </a:solidFill>
            </a:endParaRPr>
          </a:p>
          <a:p>
            <a:r>
              <a:rPr lang="de-DE" sz="1400" b="1" dirty="0" smtClean="0">
                <a:solidFill>
                  <a:srgbClr val="7BA7CB"/>
                </a:solidFill>
              </a:rPr>
              <a:t>(bei Projektion)</a:t>
            </a:r>
            <a:endParaRPr lang="de-DE" sz="1400" b="1" dirty="0">
              <a:solidFill>
                <a:srgbClr val="7BA7CB"/>
              </a:solidFill>
            </a:endParaRPr>
          </a:p>
        </p:txBody>
      </p:sp>
      <p:sp>
        <p:nvSpPr>
          <p:cNvPr id="17" name="Textfeld 16"/>
          <p:cNvSpPr txBox="1"/>
          <p:nvPr/>
        </p:nvSpPr>
        <p:spPr>
          <a:xfrm>
            <a:off x="1907704" y="2499742"/>
            <a:ext cx="2232248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>
                <a:solidFill>
                  <a:srgbClr val="CCAE99"/>
                </a:solidFill>
              </a:rPr>
              <a:t>Plastik</a:t>
            </a:r>
          </a:p>
          <a:p>
            <a:r>
              <a:rPr lang="de-DE" b="1" dirty="0" smtClean="0">
                <a:solidFill>
                  <a:srgbClr val="CCAE99"/>
                </a:solidFill>
              </a:rPr>
              <a:t>Viel Benutzung</a:t>
            </a:r>
          </a:p>
          <a:p>
            <a:r>
              <a:rPr lang="de-DE" b="1" dirty="0" smtClean="0">
                <a:solidFill>
                  <a:srgbClr val="CCAE99"/>
                </a:solidFill>
              </a:rPr>
              <a:t>Leicht</a:t>
            </a:r>
          </a:p>
          <a:p>
            <a:r>
              <a:rPr lang="de-DE" sz="1400" b="1" dirty="0" smtClean="0">
                <a:solidFill>
                  <a:srgbClr val="CCAE99"/>
                </a:solidFill>
              </a:rPr>
              <a:t>„Verwundbarer Mensch“</a:t>
            </a:r>
            <a:endParaRPr lang="de-DE" sz="1400" b="1" dirty="0">
              <a:solidFill>
                <a:srgbClr val="CCAE99"/>
              </a:solidFill>
            </a:endParaRPr>
          </a:p>
          <a:p>
            <a:r>
              <a:rPr lang="de-DE" b="1" dirty="0" smtClean="0">
                <a:solidFill>
                  <a:srgbClr val="CCAE99"/>
                </a:solidFill>
              </a:rPr>
              <a:t>3 – 3,5 cm</a:t>
            </a:r>
          </a:p>
        </p:txBody>
      </p:sp>
      <p:sp>
        <p:nvSpPr>
          <p:cNvPr id="23" name="Textfeld 22"/>
          <p:cNvSpPr txBox="1"/>
          <p:nvPr/>
        </p:nvSpPr>
        <p:spPr>
          <a:xfrm>
            <a:off x="3275856" y="1491630"/>
            <a:ext cx="2736304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>
                <a:solidFill>
                  <a:srgbClr val="7BA7CB"/>
                </a:solidFill>
              </a:rPr>
              <a:t>Zinn </a:t>
            </a:r>
          </a:p>
          <a:p>
            <a:r>
              <a:rPr lang="de-DE" b="1" dirty="0" smtClean="0">
                <a:solidFill>
                  <a:srgbClr val="7BA7CB"/>
                </a:solidFill>
              </a:rPr>
              <a:t>Schwere Haptik</a:t>
            </a:r>
          </a:p>
          <a:p>
            <a:r>
              <a:rPr lang="de-DE" sz="1400" b="1" dirty="0" smtClean="0">
                <a:solidFill>
                  <a:srgbClr val="7BA7CB"/>
                </a:solidFill>
              </a:rPr>
              <a:t>„tödlicher Gigant“</a:t>
            </a:r>
          </a:p>
          <a:p>
            <a:r>
              <a:rPr lang="de-DE" b="1" dirty="0" smtClean="0">
                <a:solidFill>
                  <a:srgbClr val="7BA7CB"/>
                </a:solidFill>
              </a:rPr>
              <a:t>6,5 – 7 cm</a:t>
            </a:r>
          </a:p>
        </p:txBody>
      </p:sp>
    </p:spTree>
    <p:extLst>
      <p:ext uri="{BB962C8B-B14F-4D97-AF65-F5344CB8AC3E}">
        <p14:creationId xmlns:p14="http://schemas.microsoft.com/office/powerpoint/2010/main" val="3150139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1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22" grpId="0" animBg="1"/>
      <p:bldP spid="19" grpId="0" animBg="1"/>
      <p:bldP spid="6" grpId="0"/>
      <p:bldP spid="7" grpId="0" animBg="1"/>
      <p:bldP spid="9" grpId="0"/>
      <p:bldP spid="33" grpId="0"/>
      <p:bldP spid="17" grpId="0"/>
      <p:bldP spid="23" grpId="0"/>
    </p:bldLst>
  </p:timing>
</p:sld>
</file>

<file path=ppt/theme/theme1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472</Words>
  <Application>Microsoft Office PowerPoint</Application>
  <PresentationFormat>Bildschirmpräsentation (16:9)</PresentationFormat>
  <Paragraphs>136</Paragraphs>
  <Slides>12</Slides>
  <Notes>0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12</vt:i4>
      </vt:variant>
    </vt:vector>
  </HeadingPairs>
  <TitlesOfParts>
    <vt:vector size="13" baseType="lpstr">
      <vt:lpstr>Larissa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Fabian Schocke</dc:creator>
  <cp:lastModifiedBy>Fabian Schocke</cp:lastModifiedBy>
  <cp:revision>242</cp:revision>
  <dcterms:created xsi:type="dcterms:W3CDTF">2015-11-08T09:19:45Z</dcterms:created>
  <dcterms:modified xsi:type="dcterms:W3CDTF">2015-11-10T13:30:01Z</dcterms:modified>
</cp:coreProperties>
</file>